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>
  <p:sldMasterIdLst>
    <p:sldMasterId id="2147483659" r:id="rId1"/>
  </p:sldMasterIdLst>
  <p:notesMasterIdLst>
    <p:notesMasterId r:id="rId22"/>
  </p:notesMasterIdLst>
  <p:handoutMasterIdLst>
    <p:handoutMasterId r:id="rId23"/>
  </p:handoutMasterIdLst>
  <p:sldIdLst>
    <p:sldId id="465" r:id="rId2"/>
    <p:sldId id="492" r:id="rId3"/>
    <p:sldId id="468" r:id="rId4"/>
    <p:sldId id="464" r:id="rId5"/>
    <p:sldId id="491" r:id="rId6"/>
    <p:sldId id="485" r:id="rId7"/>
    <p:sldId id="490" r:id="rId8"/>
    <p:sldId id="489" r:id="rId9"/>
    <p:sldId id="494" r:id="rId10"/>
    <p:sldId id="478" r:id="rId11"/>
    <p:sldId id="479" r:id="rId12"/>
    <p:sldId id="480" r:id="rId13"/>
    <p:sldId id="484" r:id="rId14"/>
    <p:sldId id="481" r:id="rId15"/>
    <p:sldId id="495" r:id="rId16"/>
    <p:sldId id="496" r:id="rId17"/>
    <p:sldId id="486" r:id="rId18"/>
    <p:sldId id="487" r:id="rId19"/>
    <p:sldId id="488" r:id="rId20"/>
    <p:sldId id="470" r:id="rId21"/>
  </p:sldIdLst>
  <p:sldSz cx="9906000" cy="6858000" type="A4"/>
  <p:notesSz cx="6794500" cy="9931400"/>
  <p:embeddedFontLst>
    <p:embeddedFont>
      <p:font typeface="Tahoma" panose="020B0604030504040204" pitchFamily="34" charset="0"/>
      <p:regular r:id="rId24"/>
      <p:bold r:id="rId25"/>
    </p:embeddedFont>
    <p:embeddedFont>
      <p:font typeface="산돌고딕B" panose="020B0600000101010101" charset="-127"/>
      <p:regular r:id="rId26"/>
    </p:embeddedFont>
    <p:embeddedFont>
      <p:font typeface="LG스마트체 SemiBold" panose="020B0600000101010101" pitchFamily="50" charset="-127"/>
      <p:bold r:id="rId27"/>
    </p:embeddedFont>
    <p:embeddedFont>
      <p:font typeface="LG스마트체 Regular" panose="020B0600000101010101" pitchFamily="50" charset="-127"/>
      <p:regular r:id="rId28"/>
    </p:embeddedFont>
    <p:embeddedFont>
      <p:font typeface="LG스마트체 Bold" panose="020B0600000101010101" pitchFamily="50" charset="-127"/>
      <p:bold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95">
          <p15:clr>
            <a:srgbClr val="A4A3A4"/>
          </p15:clr>
        </p15:guide>
        <p15:guide id="2" orient="horz" pos="3657">
          <p15:clr>
            <a:srgbClr val="A4A3A4"/>
          </p15:clr>
        </p15:guide>
        <p15:guide id="3" orient="horz" pos="3884">
          <p15:clr>
            <a:srgbClr val="A4A3A4"/>
          </p15:clr>
        </p15:guide>
        <p15:guide id="4" orient="horz" pos="709">
          <p15:clr>
            <a:srgbClr val="A4A3A4"/>
          </p15:clr>
        </p15:guide>
        <p15:guide id="5" orient="horz" pos="1026">
          <p15:clr>
            <a:srgbClr val="A4A3A4"/>
          </p15:clr>
        </p15:guide>
        <p15:guide id="6" pos="5932">
          <p15:clr>
            <a:srgbClr val="A4A3A4"/>
          </p15:clr>
        </p15:guide>
        <p15:guide id="7" pos="3120">
          <p15:clr>
            <a:srgbClr val="A4A3A4"/>
          </p15:clr>
        </p15:guide>
        <p15:guide id="8" pos="308">
          <p15:clr>
            <a:srgbClr val="A4A3A4"/>
          </p15:clr>
        </p15:guide>
        <p15:guide id="9" pos="1442">
          <p15:clr>
            <a:srgbClr val="A4A3A4"/>
          </p15:clr>
        </p15:guide>
        <p15:guide id="10" orient="horz" pos="255">
          <p15:clr>
            <a:srgbClr val="A4A3A4"/>
          </p15:clr>
        </p15:guide>
        <p15:guide id="11" pos="172">
          <p15:clr>
            <a:srgbClr val="A4A3A4"/>
          </p15:clr>
        </p15:guide>
        <p15:guide id="12" orient="horz" pos="2387">
          <p15:clr>
            <a:srgbClr val="A4A3A4"/>
          </p15:clr>
        </p15:guide>
        <p15:guide id="13" orient="horz" pos="2160">
          <p15:clr>
            <a:srgbClr val="A4A3A4"/>
          </p15:clr>
        </p15:guide>
        <p15:guide id="14" orient="horz" pos="3929">
          <p15:clr>
            <a:srgbClr val="A4A3A4"/>
          </p15:clr>
        </p15:guide>
        <p15:guide id="15" orient="horz" pos="754">
          <p15:clr>
            <a:srgbClr val="A4A3A4"/>
          </p15:clr>
        </p15:guide>
        <p15:guide id="16" pos="60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9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0051"/>
    <a:srgbClr val="F8F8F8"/>
    <a:srgbClr val="0157B5"/>
    <a:srgbClr val="F3E969"/>
    <a:srgbClr val="F9F4B7"/>
    <a:srgbClr val="FFFDEE"/>
    <a:srgbClr val="014691"/>
    <a:srgbClr val="FFFFFF"/>
    <a:srgbClr val="333333"/>
    <a:srgbClr val="1110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13" autoAdjust="0"/>
    <p:restoredTop sz="93164" autoAdjust="0"/>
  </p:normalViewPr>
  <p:slideViewPr>
    <p:cSldViewPr snapToObjects="1" showGuides="1">
      <p:cViewPr>
        <p:scale>
          <a:sx n="100" d="100"/>
          <a:sy n="100" d="100"/>
        </p:scale>
        <p:origin x="2166" y="366"/>
      </p:cViewPr>
      <p:guideLst>
        <p:guide orient="horz" pos="2795"/>
        <p:guide orient="horz" pos="3657"/>
        <p:guide orient="horz" pos="3884"/>
        <p:guide orient="horz" pos="709"/>
        <p:guide orient="horz" pos="1026"/>
        <p:guide pos="5932"/>
        <p:guide pos="3120"/>
        <p:guide pos="308"/>
        <p:guide pos="1442"/>
        <p:guide orient="horz" pos="255"/>
        <p:guide pos="172"/>
        <p:guide orient="horz" pos="2387"/>
        <p:guide orient="horz" pos="2160"/>
        <p:guide orient="horz" pos="3929"/>
        <p:guide orient="horz" pos="754"/>
        <p:guide pos="606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62" d="100"/>
          <a:sy n="62" d="100"/>
        </p:scale>
        <p:origin x="-3163" y="-86"/>
      </p:cViewPr>
      <p:guideLst>
        <p:guide orient="horz" pos="3129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ht3721\AppData\Local\MyGuard\ECMTemp\&#44060;&#51064;&#47928;&#49436;&#54632;(&#44608;&#54805;&#53468;)\0.2017\CEO&#48372;&#44256;&#51088;&#47308;\17&#45380;\170831_&#44256;&#44061;&#49468;&#53552;App_&#49457;&#44284;&#48372;&#44256;\&#44256;&#44061;&#49468;&#53552;App_&#54788;&#54889;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ht3721\AppData\Local\MyGuard\ECMTemp\&#44060;&#51064;&#47928;&#49436;&#54632;(&#44608;&#54805;&#53468;)\0.2017\CEO&#48372;&#44256;&#51088;&#47308;\17&#45380;\170831_&#44256;&#44061;&#49468;&#53552;App_&#49457;&#44284;&#48372;&#44256;\&#44256;&#44061;&#49468;&#53552;App_&#54788;&#54889;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ht3721\AppData\Local\MyGuard\ECMTemp\&#44060;&#51064;&#47928;&#49436;&#54632;(&#44608;&#54805;&#53468;)\0.2017\CEO&#48372;&#44256;&#51088;&#47308;\17&#45380;\170831_&#44256;&#44061;&#49468;&#53552;App_&#49457;&#44284;&#48372;&#44256;\&#44256;&#44061;&#49468;&#53552;App_&#54788;&#54889;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ht3721\AppData\Local\MyGuard\ECMTemp\&#44060;&#51064;&#47928;&#49436;&#54632;(&#44608;&#54805;&#53468;)\0.2017\CEO&#48372;&#44256;&#51088;&#47308;\17&#45380;\170831_&#44256;&#44061;&#49468;&#53552;App_&#49457;&#44284;&#48372;&#44256;\&#44256;&#44061;&#49468;&#53552;App_&#54788;&#54889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 w="9525">
              <a:solidFill>
                <a:srgbClr val="0000FF"/>
              </a:solidFill>
            </a:ln>
          </c:spPr>
          <c:marker>
            <c:symbol val="circle"/>
            <c:size val="2"/>
            <c:spPr>
              <a:solidFill>
                <a:srgbClr val="0000FF"/>
              </a:solidFill>
              <a:ln w="9525">
                <a:solidFill>
                  <a:srgbClr val="0000FF"/>
                </a:solidFill>
              </a:ln>
            </c:spPr>
          </c:marker>
          <c:cat>
            <c:multiLvlStrRef>
              <c:f>'  보고_그래프  '!$E$4:$P$5</c:f>
              <c:multiLvlStrCache>
                <c:ptCount val="12"/>
                <c:lvl>
                  <c:pt idx="0">
                    <c:v>1월</c:v>
                  </c:pt>
                  <c:pt idx="1">
                    <c:v>2월</c:v>
                  </c:pt>
                  <c:pt idx="2">
                    <c:v>3월</c:v>
                  </c:pt>
                  <c:pt idx="3">
                    <c:v>4월</c:v>
                  </c:pt>
                  <c:pt idx="4">
                    <c:v>5월</c:v>
                  </c:pt>
                  <c:pt idx="5">
                    <c:v>6월</c:v>
                  </c:pt>
                  <c:pt idx="6">
                    <c:v>7월</c:v>
                  </c:pt>
                  <c:pt idx="7">
                    <c:v>8월</c:v>
                  </c:pt>
                  <c:pt idx="8">
                    <c:v>9월</c:v>
                  </c:pt>
                  <c:pt idx="9">
                    <c:v>10월</c:v>
                  </c:pt>
                  <c:pt idx="10">
                    <c:v>11월</c:v>
                  </c:pt>
                  <c:pt idx="11">
                    <c:v>12월</c:v>
                  </c:pt>
                </c:lvl>
                <c:lvl>
                  <c:pt idx="0">
                    <c:v>16년</c:v>
                  </c:pt>
                </c:lvl>
              </c:multiLvlStrCache>
            </c:multiLvlStrRef>
          </c:cat>
          <c:val>
            <c:numRef>
              <c:f>'  보고_그래프  '!$E$6:$P$6</c:f>
              <c:numCache>
                <c:formatCode>#,##0_ </c:formatCode>
                <c:ptCount val="12"/>
                <c:pt idx="0">
                  <c:v>2995335</c:v>
                </c:pt>
                <c:pt idx="1">
                  <c:v>2968927</c:v>
                </c:pt>
                <c:pt idx="2">
                  <c:v>2934988</c:v>
                </c:pt>
                <c:pt idx="3">
                  <c:v>2938204</c:v>
                </c:pt>
                <c:pt idx="4">
                  <c:v>2966287</c:v>
                </c:pt>
                <c:pt idx="5">
                  <c:v>2892483</c:v>
                </c:pt>
                <c:pt idx="6">
                  <c:v>2952792</c:v>
                </c:pt>
                <c:pt idx="7">
                  <c:v>2993422</c:v>
                </c:pt>
                <c:pt idx="8">
                  <c:v>2875912</c:v>
                </c:pt>
                <c:pt idx="9">
                  <c:v>2899841</c:v>
                </c:pt>
                <c:pt idx="10">
                  <c:v>2971651</c:v>
                </c:pt>
                <c:pt idx="11">
                  <c:v>3064111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51199656"/>
        <c:axId val="551201616"/>
      </c:lineChart>
      <c:catAx>
        <c:axId val="551199656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551201616"/>
        <c:crosses val="autoZero"/>
        <c:auto val="1"/>
        <c:lblAlgn val="ctr"/>
        <c:lblOffset val="100"/>
        <c:noMultiLvlLbl val="0"/>
      </c:catAx>
      <c:valAx>
        <c:axId val="551201616"/>
        <c:scaling>
          <c:orientation val="minMax"/>
          <c:max val="4000000"/>
          <c:min val="2800000"/>
        </c:scaling>
        <c:delete val="1"/>
        <c:axPos val="l"/>
        <c:numFmt formatCode="#,##0_ " sourceLinked="1"/>
        <c:majorTickMark val="out"/>
        <c:minorTickMark val="none"/>
        <c:tickLblPos val="nextTo"/>
        <c:crossAx val="55119965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 w="9525">
              <a:solidFill>
                <a:srgbClr val="0000FF"/>
              </a:solidFill>
            </a:ln>
          </c:spPr>
          <c:marker>
            <c:symbol val="circle"/>
            <c:size val="2"/>
            <c:spPr>
              <a:solidFill>
                <a:srgbClr val="0000FF"/>
              </a:solidFill>
              <a:ln w="9525">
                <a:solidFill>
                  <a:srgbClr val="0000FF"/>
                </a:solidFill>
              </a:ln>
            </c:spPr>
          </c:marker>
          <c:cat>
            <c:strRef>
              <c:f>'  보고_그래프  '!$Q$5:$X$5</c:f>
              <c:strCache>
                <c:ptCount val="8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8월(추정)</c:v>
                </c:pt>
              </c:strCache>
            </c:strRef>
          </c:cat>
          <c:val>
            <c:numRef>
              <c:f>'  보고_그래프  '!$Q$6:$X$6</c:f>
              <c:numCache>
                <c:formatCode>#,##0_ </c:formatCode>
                <c:ptCount val="8"/>
                <c:pt idx="0">
                  <c:v>3242274</c:v>
                </c:pt>
                <c:pt idx="1">
                  <c:v>3212176</c:v>
                </c:pt>
                <c:pt idx="2">
                  <c:v>3238772</c:v>
                </c:pt>
                <c:pt idx="3">
                  <c:v>3270559</c:v>
                </c:pt>
                <c:pt idx="4">
                  <c:v>3325576</c:v>
                </c:pt>
                <c:pt idx="5">
                  <c:v>3317609</c:v>
                </c:pt>
                <c:pt idx="6">
                  <c:v>3580486</c:v>
                </c:pt>
                <c:pt idx="7">
                  <c:v>3950154.2845964115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51201224"/>
        <c:axId val="551193384"/>
      </c:lineChart>
      <c:catAx>
        <c:axId val="551201224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551193384"/>
        <c:crosses val="autoZero"/>
        <c:auto val="1"/>
        <c:lblAlgn val="ctr"/>
        <c:lblOffset val="100"/>
        <c:noMultiLvlLbl val="0"/>
      </c:catAx>
      <c:valAx>
        <c:axId val="551193384"/>
        <c:scaling>
          <c:orientation val="minMax"/>
          <c:max val="4000000"/>
          <c:min val="2800000"/>
        </c:scaling>
        <c:delete val="1"/>
        <c:axPos val="l"/>
        <c:numFmt formatCode="#,##0_ " sourceLinked="1"/>
        <c:majorTickMark val="out"/>
        <c:minorTickMark val="none"/>
        <c:tickLblPos val="nextTo"/>
        <c:crossAx val="55120122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 w="9525">
              <a:solidFill>
                <a:schemeClr val="tx1">
                  <a:lumMod val="50000"/>
                  <a:lumOff val="50000"/>
                </a:schemeClr>
              </a:solidFill>
            </a:ln>
          </c:spPr>
          <c:marker>
            <c:symbol val="circle"/>
            <c:size val="2"/>
            <c:spPr>
              <a:solidFill>
                <a:schemeClr val="tx1">
                  <a:lumMod val="50000"/>
                  <a:lumOff val="50000"/>
                </a:scheme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c:spPr>
          </c:marker>
          <c:cat>
            <c:strRef>
              <c:f>'  보고_그래프  '!$E$9:$P$9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  보고_그래프  '!$E$10:$P$10</c:f>
              <c:numCache>
                <c:formatCode>#,##0_ </c:formatCode>
                <c:ptCount val="12"/>
                <c:pt idx="0">
                  <c:v>403890</c:v>
                </c:pt>
                <c:pt idx="1">
                  <c:v>373914</c:v>
                </c:pt>
                <c:pt idx="2">
                  <c:v>380898</c:v>
                </c:pt>
                <c:pt idx="3">
                  <c:v>345022</c:v>
                </c:pt>
                <c:pt idx="4">
                  <c:v>636429</c:v>
                </c:pt>
                <c:pt idx="5">
                  <c:v>592276</c:v>
                </c:pt>
                <c:pt idx="6">
                  <c:v>624368</c:v>
                </c:pt>
                <c:pt idx="7">
                  <c:v>565623</c:v>
                </c:pt>
                <c:pt idx="8">
                  <c:v>785807</c:v>
                </c:pt>
                <c:pt idx="9">
                  <c:v>1084938</c:v>
                </c:pt>
                <c:pt idx="10">
                  <c:v>1086961</c:v>
                </c:pt>
                <c:pt idx="11">
                  <c:v>1199135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53724232"/>
        <c:axId val="553722664"/>
      </c:lineChart>
      <c:catAx>
        <c:axId val="55372423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553722664"/>
        <c:crosses val="autoZero"/>
        <c:auto val="1"/>
        <c:lblAlgn val="ctr"/>
        <c:lblOffset val="100"/>
        <c:noMultiLvlLbl val="0"/>
      </c:catAx>
      <c:valAx>
        <c:axId val="553722664"/>
        <c:scaling>
          <c:orientation val="minMax"/>
          <c:max val="3000000"/>
          <c:min val="300000"/>
        </c:scaling>
        <c:delete val="1"/>
        <c:axPos val="l"/>
        <c:numFmt formatCode="#,##0_ " sourceLinked="1"/>
        <c:majorTickMark val="out"/>
        <c:minorTickMark val="none"/>
        <c:tickLblPos val="nextTo"/>
        <c:crossAx val="55372423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 w="9525">
              <a:solidFill>
                <a:schemeClr val="tx1">
                  <a:lumMod val="50000"/>
                  <a:lumOff val="50000"/>
                </a:schemeClr>
              </a:solidFill>
            </a:ln>
          </c:spPr>
          <c:marker>
            <c:symbol val="circle"/>
            <c:size val="2"/>
            <c:spPr>
              <a:solidFill>
                <a:schemeClr val="tx1">
                  <a:lumMod val="50000"/>
                  <a:lumOff val="50000"/>
                </a:scheme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c:spPr>
          </c:marker>
          <c:cat>
            <c:strRef>
              <c:f>'  보고_그래프  '!$Q$9:$X$9</c:f>
              <c:strCache>
                <c:ptCount val="8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8월(추정)</c:v>
                </c:pt>
              </c:strCache>
            </c:strRef>
          </c:cat>
          <c:val>
            <c:numRef>
              <c:f>'  보고_그래프  '!$Q$10:$X$10</c:f>
              <c:numCache>
                <c:formatCode>#,##0_ </c:formatCode>
                <c:ptCount val="8"/>
                <c:pt idx="0">
                  <c:v>1792410</c:v>
                </c:pt>
                <c:pt idx="1">
                  <c:v>1727419</c:v>
                </c:pt>
                <c:pt idx="2">
                  <c:v>1689626</c:v>
                </c:pt>
                <c:pt idx="3">
                  <c:v>1925330</c:v>
                </c:pt>
                <c:pt idx="4">
                  <c:v>2208955</c:v>
                </c:pt>
                <c:pt idx="5">
                  <c:v>2197460</c:v>
                </c:pt>
                <c:pt idx="6">
                  <c:v>2469867</c:v>
                </c:pt>
                <c:pt idx="7">
                  <c:v>2721656.3020869275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53720704"/>
        <c:axId val="553720312"/>
      </c:lineChart>
      <c:catAx>
        <c:axId val="553720704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553720312"/>
        <c:crosses val="autoZero"/>
        <c:auto val="1"/>
        <c:lblAlgn val="ctr"/>
        <c:lblOffset val="100"/>
        <c:noMultiLvlLbl val="0"/>
      </c:catAx>
      <c:valAx>
        <c:axId val="553720312"/>
        <c:scaling>
          <c:orientation val="minMax"/>
          <c:max val="3000000"/>
          <c:min val="300000"/>
        </c:scaling>
        <c:delete val="1"/>
        <c:axPos val="l"/>
        <c:numFmt formatCode="#,##0_ " sourceLinked="1"/>
        <c:majorTickMark val="out"/>
        <c:minorTickMark val="none"/>
        <c:tickLblPos val="nextTo"/>
        <c:crossAx val="55372070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86ADA-F4E4-457E-A669-F71D7E395B31}" type="datetimeFigureOut">
              <a:rPr lang="ko-KR" altLang="en-US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pPr/>
              <a:t>2018-01-05</a:t>
            </a:fld>
            <a:endParaRPr lang="ko-KR" altLang="en-US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33106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8645" y="9433106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0E05C-9598-4CDF-A37A-C6685F29BCD8}" type="slidenum">
              <a:rPr lang="ko-KR" altLang="en-US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pPr/>
              <a:t>‹#›</a:t>
            </a:fld>
            <a:endParaRPr lang="ko-KR" altLang="en-US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93497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fld id="{E9012C28-EA63-4917-B8A2-DB5A5BEE2060}" type="datetimeFigureOut">
              <a:rPr lang="ko-KR" altLang="en-US" smtClean="0"/>
              <a:pPr/>
              <a:t>2018-01-05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08025" y="744538"/>
            <a:ext cx="537845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17415"/>
            <a:ext cx="5435600" cy="4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33106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8645" y="9433106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fld id="{3120B87F-72CB-45AD-A5BF-B5EE1A9813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38123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LG스마트체 Regular" panose="020B0600000101010101" pitchFamily="50" charset="-127"/>
        <a:ea typeface="LG스마트체 Regular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LG스마트체 Regular" panose="020B0600000101010101" pitchFamily="50" charset="-127"/>
        <a:ea typeface="LG스마트체 Regular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LG스마트체 Regular" panose="020B0600000101010101" pitchFamily="50" charset="-127"/>
        <a:ea typeface="LG스마트체 Regular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LG스마트체 Regular" panose="020B0600000101010101" pitchFamily="50" charset="-127"/>
        <a:ea typeface="LG스마트체 Regular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LG스마트체 Regular" panose="020B0600000101010101" pitchFamily="50" charset="-127"/>
        <a:ea typeface="LG스마트체 Regular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1935163" y="1984375"/>
            <a:ext cx="60340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000" b="1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1210172" y="1968500"/>
            <a:ext cx="7487244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 lIns="36000" tIns="36000" rIns="36000" bIns="36000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000" b="1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040386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1935163" y="1298725"/>
            <a:ext cx="6034087" cy="650725"/>
          </a:xfrm>
          <a:prstGeom prst="rect">
            <a:avLst/>
          </a:prstGeom>
        </p:spPr>
        <p:txBody>
          <a:bodyPr wrap="square" lIns="95793" tIns="47896" rIns="95793" bIns="47896" anchor="b"/>
          <a:lstStyle>
            <a:lvl1pPr algn="ctr" latinLnBrk="0">
              <a:defRPr sz="3600" b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953" y="5661248"/>
            <a:ext cx="2420506" cy="5032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5200" y="111458"/>
            <a:ext cx="4541900" cy="276999"/>
          </a:xfrm>
          <a:prstGeom prst="rect">
            <a:avLst/>
          </a:prstGeom>
        </p:spPr>
        <p:txBody>
          <a:bodyPr/>
          <a:lstStyle>
            <a:lvl1pPr>
              <a:defRPr sz="1800" b="1">
                <a:latin typeface="LG스마트체 Bold" panose="020B0600000101010101" pitchFamily="50" charset="-127"/>
                <a:ea typeface="LG스마트체 Bold" panose="020B0600000101010101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6" name="Line 3"/>
          <p:cNvSpPr>
            <a:spLocks noChangeShapeType="1"/>
          </p:cNvSpPr>
          <p:nvPr userDrawn="1"/>
        </p:nvSpPr>
        <p:spPr bwMode="auto">
          <a:xfrm>
            <a:off x="200025" y="476672"/>
            <a:ext cx="9505950" cy="0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000" b="1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5" name="바닥글 개체 틀 6"/>
          <p:cNvSpPr txBox="1">
            <a:spLocks/>
          </p:cNvSpPr>
          <p:nvPr userDrawn="1"/>
        </p:nvSpPr>
        <p:spPr>
          <a:xfrm>
            <a:off x="13022" y="6669360"/>
            <a:ext cx="4651945" cy="136426"/>
          </a:xfrm>
          <a:prstGeom prst="rect">
            <a:avLst/>
          </a:prstGeom>
        </p:spPr>
        <p:txBody>
          <a:bodyPr anchor="ctr"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800" b="1" smtClean="0">
                <a:solidFill>
                  <a:srgbClr val="FFFFFF">
                    <a:lumMod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LG</a:t>
            </a:r>
            <a:r>
              <a:rPr kumimoji="1" lang="en-US" sz="800" b="1" baseline="0" smtClean="0">
                <a:solidFill>
                  <a:srgbClr val="FFFFFF">
                    <a:lumMod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CNS </a:t>
            </a:r>
            <a:r>
              <a:rPr kumimoji="1" lang="en-US" sz="800" b="1" smtClean="0">
                <a:solidFill>
                  <a:srgbClr val="FFFFFF">
                    <a:lumMod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CONFIDENTIAL </a:t>
            </a:r>
            <a:r>
              <a:rPr kumimoji="1" lang="en-US" sz="800" b="1" dirty="0" smtClean="0">
                <a:solidFill>
                  <a:srgbClr val="FFFFFF">
                    <a:lumMod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DO NOT DISTRIBUTE</a:t>
            </a:r>
            <a:endParaRPr kumimoji="1" lang="en-US" sz="800" b="1" dirty="0">
              <a:solidFill>
                <a:srgbClr val="FFFFFF">
                  <a:lumMod val="50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354964" y="6626259"/>
            <a:ext cx="1174100" cy="216024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z="1100" b="1" dirty="0" smtClean="0">
                <a:solidFill>
                  <a:srgbClr val="000000"/>
                </a:solidFill>
              </a:rPr>
              <a:t>-</a:t>
            </a:r>
            <a:fld id="{D38F5AC5-A9F3-408A-A48A-4D57AEDC5CFF}" type="slidenum">
              <a:rPr lang="ko-KR" altLang="en-US" sz="1100" b="1" smtClean="0">
                <a:solidFill>
                  <a:srgbClr val="000000"/>
                </a:solidFill>
              </a:rPr>
              <a:pPr/>
              <a:t>‹#›</a:t>
            </a:fld>
            <a:r>
              <a:rPr lang="en-US" altLang="ko-KR" sz="1100" b="1" dirty="0" smtClean="0">
                <a:solidFill>
                  <a:srgbClr val="000000"/>
                </a:solidFill>
              </a:rPr>
              <a:t>-</a:t>
            </a:r>
            <a:endParaRPr lang="ko-KR" altLang="en-US" dirty="0">
              <a:solidFill>
                <a:srgbClr val="0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760" y="6510486"/>
            <a:ext cx="1090366" cy="3257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7420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63" r:id="rId2"/>
    <p:sldLayoutId id="2147483664" r:id="rId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57263" rtl="0" eaLnBrk="1" fontAlgn="base" latinLnBrk="1" hangingPunct="1">
        <a:spcBef>
          <a:spcPct val="0"/>
        </a:spcBef>
        <a:spcAft>
          <a:spcPct val="0"/>
        </a:spcAft>
        <a:defRPr kumimoji="1" b="1">
          <a:solidFill>
            <a:schemeClr val="tx1"/>
          </a:solidFill>
          <a:latin typeface="Arial" charset="0"/>
          <a:ea typeface="돋움" pitchFamily="50" charset="-127"/>
          <a:cs typeface="+mj-cs"/>
        </a:defRPr>
      </a:lvl1pPr>
      <a:lvl2pPr algn="l" defTabSz="957263" rtl="0" eaLnBrk="1" fontAlgn="base" latinLnBrk="1" hangingPunct="1">
        <a:spcBef>
          <a:spcPct val="0"/>
        </a:spcBef>
        <a:spcAft>
          <a:spcPct val="0"/>
        </a:spcAft>
        <a:defRPr kumimoji="1" b="1">
          <a:solidFill>
            <a:schemeClr val="tx1"/>
          </a:solidFill>
          <a:latin typeface="Arial" charset="0"/>
          <a:ea typeface="돋움" pitchFamily="50" charset="-127"/>
        </a:defRPr>
      </a:lvl2pPr>
      <a:lvl3pPr algn="l" defTabSz="957263" rtl="0" eaLnBrk="1" fontAlgn="base" latinLnBrk="1" hangingPunct="1">
        <a:spcBef>
          <a:spcPct val="0"/>
        </a:spcBef>
        <a:spcAft>
          <a:spcPct val="0"/>
        </a:spcAft>
        <a:defRPr kumimoji="1" b="1">
          <a:solidFill>
            <a:schemeClr val="tx1"/>
          </a:solidFill>
          <a:latin typeface="Arial" charset="0"/>
          <a:ea typeface="돋움" pitchFamily="50" charset="-127"/>
        </a:defRPr>
      </a:lvl3pPr>
      <a:lvl4pPr algn="l" defTabSz="957263" rtl="0" eaLnBrk="1" fontAlgn="base" latinLnBrk="1" hangingPunct="1">
        <a:spcBef>
          <a:spcPct val="0"/>
        </a:spcBef>
        <a:spcAft>
          <a:spcPct val="0"/>
        </a:spcAft>
        <a:defRPr kumimoji="1" b="1">
          <a:solidFill>
            <a:schemeClr val="tx1"/>
          </a:solidFill>
          <a:latin typeface="Arial" charset="0"/>
          <a:ea typeface="돋움" pitchFamily="50" charset="-127"/>
        </a:defRPr>
      </a:lvl4pPr>
      <a:lvl5pPr algn="l" defTabSz="957263" rtl="0" eaLnBrk="1" fontAlgn="base" latinLnBrk="1" hangingPunct="1">
        <a:spcBef>
          <a:spcPct val="0"/>
        </a:spcBef>
        <a:spcAft>
          <a:spcPct val="0"/>
        </a:spcAft>
        <a:defRPr kumimoji="1" b="1">
          <a:solidFill>
            <a:schemeClr val="tx1"/>
          </a:solidFill>
          <a:latin typeface="Arial" charset="0"/>
          <a:ea typeface="돋움" pitchFamily="50" charset="-127"/>
        </a:defRPr>
      </a:lvl5pPr>
      <a:lvl6pPr marL="457200" algn="l" defTabSz="957263" rtl="0" eaLnBrk="1" fontAlgn="base" latinLnBrk="1" hangingPunct="1">
        <a:spcBef>
          <a:spcPct val="0"/>
        </a:spcBef>
        <a:spcAft>
          <a:spcPct val="0"/>
        </a:spcAft>
        <a:defRPr kumimoji="1">
          <a:solidFill>
            <a:schemeClr val="tx1"/>
          </a:solidFill>
          <a:latin typeface="산돌고딕B" pitchFamily="18" charset="-127"/>
          <a:ea typeface="산돌고딕B" pitchFamily="18" charset="-127"/>
        </a:defRPr>
      </a:lvl6pPr>
      <a:lvl7pPr marL="914400" algn="l" defTabSz="957263" rtl="0" eaLnBrk="1" fontAlgn="base" latinLnBrk="1" hangingPunct="1">
        <a:spcBef>
          <a:spcPct val="0"/>
        </a:spcBef>
        <a:spcAft>
          <a:spcPct val="0"/>
        </a:spcAft>
        <a:defRPr kumimoji="1">
          <a:solidFill>
            <a:schemeClr val="tx1"/>
          </a:solidFill>
          <a:latin typeface="산돌고딕B" pitchFamily="18" charset="-127"/>
          <a:ea typeface="산돌고딕B" pitchFamily="18" charset="-127"/>
        </a:defRPr>
      </a:lvl7pPr>
      <a:lvl8pPr marL="1371600" algn="l" defTabSz="957263" rtl="0" eaLnBrk="1" fontAlgn="base" latinLnBrk="1" hangingPunct="1">
        <a:spcBef>
          <a:spcPct val="0"/>
        </a:spcBef>
        <a:spcAft>
          <a:spcPct val="0"/>
        </a:spcAft>
        <a:defRPr kumimoji="1">
          <a:solidFill>
            <a:schemeClr val="tx1"/>
          </a:solidFill>
          <a:latin typeface="산돌고딕B" pitchFamily="18" charset="-127"/>
          <a:ea typeface="산돌고딕B" pitchFamily="18" charset="-127"/>
        </a:defRPr>
      </a:lvl8pPr>
      <a:lvl9pPr marL="1828800" algn="l" defTabSz="957263" rtl="0" eaLnBrk="1" fontAlgn="base" latinLnBrk="1" hangingPunct="1">
        <a:spcBef>
          <a:spcPct val="0"/>
        </a:spcBef>
        <a:spcAft>
          <a:spcPct val="0"/>
        </a:spcAft>
        <a:defRPr kumimoji="1">
          <a:solidFill>
            <a:schemeClr val="tx1"/>
          </a:solidFill>
          <a:latin typeface="산돌고딕B" pitchFamily="18" charset="-127"/>
          <a:ea typeface="산돌고딕B" pitchFamily="18" charset="-127"/>
        </a:defRPr>
      </a:lvl9pPr>
    </p:titleStyle>
    <p:bodyStyle>
      <a:lvl1pPr marL="342900" indent="-342900" algn="l" defTabSz="957263" rtl="0" eaLnBrk="1" fontAlgn="base" latinLnBrk="1" hangingPunct="1">
        <a:spcBef>
          <a:spcPct val="10000"/>
        </a:spcBef>
        <a:spcAft>
          <a:spcPct val="0"/>
        </a:spcAft>
        <a:defRPr kumimoji="1" sz="1600" b="1">
          <a:solidFill>
            <a:schemeClr val="tx1"/>
          </a:solidFill>
          <a:latin typeface="Arial" charset="0"/>
          <a:ea typeface="돋움" pitchFamily="50" charset="-127"/>
          <a:cs typeface="+mn-cs"/>
        </a:defRPr>
      </a:lvl1pPr>
      <a:lvl2pPr marL="534988" indent="269875" algn="l" defTabSz="957263" rtl="0" eaLnBrk="1" fontAlgn="base" latinLnBrk="1" hangingPunct="1">
        <a:spcBef>
          <a:spcPct val="20000"/>
        </a:spcBef>
        <a:spcAft>
          <a:spcPct val="0"/>
        </a:spcAft>
        <a:buChar char="–"/>
        <a:defRPr kumimoji="1" sz="3000">
          <a:solidFill>
            <a:schemeClr val="tx1"/>
          </a:solidFill>
          <a:latin typeface="굴림" pitchFamily="50" charset="-127"/>
          <a:ea typeface="굴림" pitchFamily="50" charset="-127"/>
        </a:defRPr>
      </a:lvl2pPr>
      <a:lvl3pPr marL="984250" indent="538163" algn="l" defTabSz="957263" rtl="0" eaLnBrk="1" fontAlgn="base" latinLnBrk="1" hangingPunct="1">
        <a:spcBef>
          <a:spcPct val="20000"/>
        </a:spcBef>
        <a:spcAft>
          <a:spcPct val="0"/>
        </a:spcAft>
        <a:buChar char="•"/>
        <a:defRPr kumimoji="1" sz="2500">
          <a:solidFill>
            <a:schemeClr val="tx1"/>
          </a:solidFill>
          <a:latin typeface="굴림" pitchFamily="50" charset="-127"/>
          <a:ea typeface="굴림" pitchFamily="50" charset="-127"/>
        </a:defRPr>
      </a:lvl3pPr>
      <a:lvl4pPr marL="2852738" indent="-1150938" algn="l" defTabSz="957263" rtl="0" eaLnBrk="1" fontAlgn="base" latinLnBrk="1" hangingPunct="1">
        <a:spcBef>
          <a:spcPct val="20000"/>
        </a:spcBef>
        <a:spcAft>
          <a:spcPct val="0"/>
        </a:spcAft>
        <a:buChar char="–"/>
        <a:defRPr kumimoji="1" sz="2100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marL="3271838" indent="-239713" algn="l" defTabSz="957263" rtl="0" eaLnBrk="1" fontAlgn="base" latinLnBrk="1" hangingPunct="1">
        <a:spcBef>
          <a:spcPct val="20000"/>
        </a:spcBef>
        <a:spcAft>
          <a:spcPct val="0"/>
        </a:spcAft>
        <a:buChar char="»"/>
        <a:defRPr kumimoji="1" sz="2100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3729038" indent="-239713" algn="l" defTabSz="957263" rtl="0" eaLnBrk="1" fontAlgn="base" latinLnBrk="1" hangingPunct="1">
        <a:spcBef>
          <a:spcPct val="20000"/>
        </a:spcBef>
        <a:spcAft>
          <a:spcPct val="0"/>
        </a:spcAft>
        <a:buChar char="»"/>
        <a:defRPr kumimoji="1" sz="2100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4186238" indent="-239713" algn="l" defTabSz="957263" rtl="0" eaLnBrk="1" fontAlgn="base" latinLnBrk="1" hangingPunct="1">
        <a:spcBef>
          <a:spcPct val="20000"/>
        </a:spcBef>
        <a:spcAft>
          <a:spcPct val="0"/>
        </a:spcAft>
        <a:buChar char="»"/>
        <a:defRPr kumimoji="1" sz="2100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4643438" indent="-239713" algn="l" defTabSz="957263" rtl="0" eaLnBrk="1" fontAlgn="base" latinLnBrk="1" hangingPunct="1">
        <a:spcBef>
          <a:spcPct val="20000"/>
        </a:spcBef>
        <a:spcAft>
          <a:spcPct val="0"/>
        </a:spcAft>
        <a:buChar char="»"/>
        <a:defRPr kumimoji="1" sz="2100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5100638" indent="-239713" algn="l" defTabSz="957263" rtl="0" eaLnBrk="1" fontAlgn="base" latinLnBrk="1" hangingPunct="1">
        <a:spcBef>
          <a:spcPct val="20000"/>
        </a:spcBef>
        <a:spcAft>
          <a:spcPct val="0"/>
        </a:spcAft>
        <a:buChar char="»"/>
        <a:defRPr kumimoji="1" sz="2100">
          <a:solidFill>
            <a:schemeClr val="tx1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sz="quarter"/>
          </p:nvPr>
        </p:nvSpPr>
        <p:spPr>
          <a:xfrm>
            <a:off x="1206997" y="1298725"/>
            <a:ext cx="7490420" cy="650725"/>
          </a:xfrm>
        </p:spPr>
        <p:txBody>
          <a:bodyPr/>
          <a:lstStyle/>
          <a:p>
            <a:r>
              <a:rPr lang="ko-KR" altLang="en-US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대화형 </a:t>
            </a:r>
            <a:r>
              <a:rPr lang="en-US" altLang="ko-KR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AI </a:t>
            </a:r>
            <a:r>
              <a:rPr lang="ko-KR" altLang="en-US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기반 </a:t>
            </a:r>
            <a:r>
              <a:rPr lang="ko-KR" altLang="en-US" dirty="0" err="1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챗봇</a:t>
            </a:r>
            <a:r>
              <a:rPr lang="ko-KR" altLang="en-US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플랫폼 서비스</a:t>
            </a:r>
            <a:endParaRPr lang="ko-KR" altLang="en-US" dirty="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803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danbee.Ai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특장점 </a:t>
            </a:r>
            <a:r>
              <a:rPr lang="en-US" altLang="ko-KR" dirty="0" smtClean="0"/>
              <a:t>1/4</a:t>
            </a:r>
            <a:endParaRPr lang="ko-KR" altLang="en-US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704528" y="2222202"/>
            <a:ext cx="2608256" cy="37589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itchFamily="50" charset="-127"/>
                <a:ea typeface="LG스마트체 Regular" pitchFamily="50" charset="-127"/>
              </a:rPr>
              <a:t>“</a:t>
            </a: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itchFamily="50" charset="-127"/>
                <a:ea typeface="LG스마트체 Regular" pitchFamily="50" charset="-127"/>
              </a:rPr>
              <a:t>게임 전용 노트북 추천해주세요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itchFamily="50" charset="-127"/>
                <a:ea typeface="LG스마트체 Regular" pitchFamily="50" charset="-127"/>
              </a:rPr>
              <a:t>”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LG스마트체 Regular" pitchFamily="50" charset="-127"/>
              <a:ea typeface="LG스마트체 Regular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714466" y="3485503"/>
            <a:ext cx="2608256" cy="37589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itchFamily="50" charset="-127"/>
                <a:ea typeface="LG스마트체 Regular" pitchFamily="50" charset="-127"/>
              </a:rPr>
              <a:t>게임하기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itchFamily="50" charset="-127"/>
                <a:ea typeface="LG스마트체 Regular" pitchFamily="50" charset="-127"/>
              </a:rPr>
              <a:t> 좋은 노트북을 추천해주세요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itchFamily="50" charset="-127"/>
                <a:ea typeface="LG스마트체 Regular" pitchFamily="50" charset="-127"/>
              </a:rPr>
              <a:t>.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LG스마트체 Regular" pitchFamily="50" charset="-127"/>
              <a:ea typeface="LG스마트체 Regular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14466" y="3905992"/>
            <a:ext cx="2608256" cy="37589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itchFamily="50" charset="-127"/>
                <a:ea typeface="LG스마트체 Regular" pitchFamily="50" charset="-127"/>
              </a:rPr>
              <a:t>인터넷 하기 좋은 노트북을 추천해주세요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itchFamily="50" charset="-127"/>
                <a:ea typeface="LG스마트체 Regular" pitchFamily="50" charset="-127"/>
              </a:rPr>
              <a:t>.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LG스마트체 Regular" pitchFamily="50" charset="-127"/>
              <a:ea typeface="LG스마트체 Regular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714466" y="4337500"/>
            <a:ext cx="2608256" cy="37589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itchFamily="50" charset="-127"/>
                <a:ea typeface="LG스마트체 Regular" pitchFamily="50" charset="-127"/>
              </a:rPr>
              <a:t>동영상 편집에 좋은 노트북 추천해주세요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itchFamily="50" charset="-127"/>
                <a:ea typeface="LG스마트체 Regular" pitchFamily="50" charset="-127"/>
              </a:rPr>
              <a:t>.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LG스마트체 Regular" pitchFamily="50" charset="-127"/>
              <a:ea typeface="LG스마트체 Regular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714361" y="3485503"/>
            <a:ext cx="2608256" cy="37589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itchFamily="50" charset="-127"/>
                <a:ea typeface="LG스마트체 Regular" pitchFamily="50" charset="-127"/>
              </a:rPr>
              <a:t>“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itchFamily="50" charset="-127"/>
                <a:ea typeface="LG스마트체 Regular" pitchFamily="50" charset="-127"/>
              </a:rPr>
              <a:t>게임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itchFamily="50" charset="-127"/>
                <a:ea typeface="LG스마트체 Regular" pitchFamily="50" charset="-127"/>
              </a:rPr>
              <a:t>” “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itchFamily="50" charset="-127"/>
                <a:ea typeface="LG스마트체 Regular" pitchFamily="50" charset="-127"/>
              </a:rPr>
              <a:t>하다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itchFamily="50" charset="-127"/>
                <a:ea typeface="LG스마트체 Regular" pitchFamily="50" charset="-127"/>
              </a:rPr>
              <a:t>” “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itchFamily="50" charset="-127"/>
                <a:ea typeface="LG스마트체 Regular" pitchFamily="50" charset="-127"/>
              </a:rPr>
              <a:t>노트북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itchFamily="50" charset="-127"/>
                <a:ea typeface="LG스마트체 Regular" pitchFamily="50" charset="-127"/>
              </a:rPr>
              <a:t>” “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itchFamily="50" charset="-127"/>
                <a:ea typeface="LG스마트체 Regular" pitchFamily="50" charset="-127"/>
              </a:rPr>
              <a:t>추천하다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itchFamily="50" charset="-127"/>
                <a:ea typeface="LG스마트체 Regular" pitchFamily="50" charset="-127"/>
              </a:rPr>
              <a:t>”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LG스마트체 Regular" pitchFamily="50" charset="-127"/>
              <a:ea typeface="LG스마트체 Regular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714361" y="3905992"/>
            <a:ext cx="2608256" cy="37589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itchFamily="50" charset="-127"/>
                <a:ea typeface="LG스마트체 Regular" pitchFamily="50" charset="-127"/>
              </a:rPr>
              <a:t>“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itchFamily="50" charset="-127"/>
                <a:ea typeface="LG스마트체 Regular" pitchFamily="50" charset="-127"/>
              </a:rPr>
              <a:t>인터넷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itchFamily="50" charset="-127"/>
                <a:ea typeface="LG스마트체 Regular" pitchFamily="50" charset="-127"/>
              </a:rPr>
              <a:t>” “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itchFamily="50" charset="-127"/>
                <a:ea typeface="LG스마트체 Regular" pitchFamily="50" charset="-127"/>
              </a:rPr>
              <a:t>하다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itchFamily="50" charset="-127"/>
                <a:ea typeface="LG스마트체 Regular" pitchFamily="50" charset="-127"/>
              </a:rPr>
              <a:t>” “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itchFamily="50" charset="-127"/>
                <a:ea typeface="LG스마트체 Regular" pitchFamily="50" charset="-127"/>
              </a:rPr>
              <a:t>노트북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itchFamily="50" charset="-127"/>
                <a:ea typeface="LG스마트체 Regular" pitchFamily="50" charset="-127"/>
              </a:rPr>
              <a:t>” “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itchFamily="50" charset="-127"/>
                <a:ea typeface="LG스마트체 Regular" pitchFamily="50" charset="-127"/>
              </a:rPr>
              <a:t>추천하다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itchFamily="50" charset="-127"/>
                <a:ea typeface="LG스마트체 Regular" pitchFamily="50" charset="-127"/>
              </a:rPr>
              <a:t>”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LG스마트체 Regular" pitchFamily="50" charset="-127"/>
              <a:ea typeface="LG스마트체 Regular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714361" y="4337500"/>
            <a:ext cx="2608256" cy="37589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itchFamily="50" charset="-127"/>
                <a:ea typeface="LG스마트체 Regular" pitchFamily="50" charset="-127"/>
              </a:rPr>
              <a:t>“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itchFamily="50" charset="-127"/>
                <a:ea typeface="LG스마트체 Regular" pitchFamily="50" charset="-127"/>
              </a:rPr>
              <a:t>동영상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itchFamily="50" charset="-127"/>
                <a:ea typeface="LG스마트체 Regular" pitchFamily="50" charset="-127"/>
              </a:rPr>
              <a:t>” “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itchFamily="50" charset="-127"/>
                <a:ea typeface="LG스마트체 Regular" pitchFamily="50" charset="-127"/>
              </a:rPr>
              <a:t>편집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itchFamily="50" charset="-127"/>
                <a:ea typeface="LG스마트체 Regular" pitchFamily="50" charset="-127"/>
              </a:rPr>
              <a:t>” “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itchFamily="50" charset="-127"/>
                <a:ea typeface="LG스마트체 Regular" pitchFamily="50" charset="-127"/>
              </a:rPr>
              <a:t>노트북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itchFamily="50" charset="-127"/>
                <a:ea typeface="LG스마트체 Regular" pitchFamily="50" charset="-127"/>
              </a:rPr>
              <a:t>” “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itchFamily="50" charset="-127"/>
                <a:ea typeface="LG스마트체 Regular" pitchFamily="50" charset="-127"/>
              </a:rPr>
              <a:t>추천하다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itchFamily="50" charset="-127"/>
                <a:ea typeface="LG스마트체 Regular" pitchFamily="50" charset="-127"/>
              </a:rPr>
              <a:t>”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LG스마트체 Regular" pitchFamily="50" charset="-127"/>
              <a:ea typeface="LG스마트체 Regular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719482" y="3473747"/>
            <a:ext cx="2608256" cy="37589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itchFamily="50" charset="-127"/>
                <a:ea typeface="LG스마트체 Regular" pitchFamily="50" charset="-127"/>
              </a:rPr>
              <a:t>기계학습 모델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LG스마트체 Regular" pitchFamily="50" charset="-127"/>
              <a:ea typeface="LG스마트체 Regular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6719482" y="3894236"/>
            <a:ext cx="2608256" cy="37589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itchFamily="50" charset="-127"/>
                <a:ea typeface="LG스마트체 Regular" pitchFamily="50" charset="-127"/>
              </a:rPr>
              <a:t>기계학습 모델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719482" y="4325744"/>
            <a:ext cx="2608256" cy="37589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itchFamily="50" charset="-127"/>
                <a:ea typeface="LG스마트체 Regular" pitchFamily="50" charset="-127"/>
              </a:rPr>
              <a:t>기계학습 모델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18251" y="3125463"/>
            <a:ext cx="2026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</a:t>
            </a:r>
            <a:r>
              <a:rPr lang="ko-KR" altLang="en-US" sz="14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단계 </a:t>
            </a:r>
            <a:r>
              <a:rPr lang="en-US" altLang="ko-KR" sz="14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 </a:t>
            </a:r>
            <a:r>
              <a:rPr lang="ko-KR" altLang="en-US" sz="14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패턴 </a:t>
            </a:r>
            <a:r>
              <a:rPr lang="ko-KR" altLang="en-US" sz="1400" dirty="0" err="1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매칭</a:t>
            </a:r>
            <a:endParaRPr lang="ko-KR" altLang="en-US" sz="1400" dirty="0">
              <a:solidFill>
                <a:prstClr val="black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709808" y="3125462"/>
            <a:ext cx="2395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</a:t>
            </a:r>
            <a:r>
              <a:rPr lang="ko-KR" altLang="en-US" sz="14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단계 </a:t>
            </a:r>
            <a:r>
              <a:rPr lang="en-US" altLang="ko-KR" sz="14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 NLP (</a:t>
            </a:r>
            <a:r>
              <a:rPr lang="ko-KR" altLang="en-US" sz="14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자연어처리</a:t>
            </a:r>
            <a:r>
              <a:rPr lang="en-US" altLang="ko-KR" sz="14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endParaRPr lang="ko-KR" altLang="en-US" sz="1400" dirty="0">
              <a:solidFill>
                <a:prstClr val="black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28082" y="3125462"/>
            <a:ext cx="2026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3</a:t>
            </a:r>
            <a:r>
              <a:rPr lang="ko-KR" altLang="en-US" sz="14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단계 </a:t>
            </a:r>
            <a:r>
              <a:rPr lang="en-US" altLang="ko-KR" sz="14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 </a:t>
            </a:r>
            <a:r>
              <a:rPr lang="ko-KR" altLang="en-US" sz="14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기계학습 모델</a:t>
            </a:r>
            <a:endParaRPr lang="ko-KR" altLang="en-US" sz="1400" dirty="0">
              <a:solidFill>
                <a:prstClr val="black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38944" y="1914425"/>
            <a:ext cx="2026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사용자 질의 입력</a:t>
            </a:r>
            <a:endParaRPr lang="ko-KR" altLang="en-US" sz="1400" dirty="0">
              <a:solidFill>
                <a:prstClr val="black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14466" y="4781684"/>
            <a:ext cx="2608256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anchor="ctr"/>
          <a:lstStyle/>
          <a:p>
            <a:pPr algn="ctr" latinLnBrk="0">
              <a:lnSpc>
                <a:spcPct val="150000"/>
              </a:lnSpc>
              <a:spcBef>
                <a:spcPts val="100"/>
              </a:spcBef>
              <a:spcAft>
                <a:spcPts val="200"/>
              </a:spcAft>
            </a:pPr>
            <a:r>
              <a:rPr lang="en-US" altLang="ko-KR" sz="12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Intent(</a:t>
            </a:r>
            <a:r>
              <a:rPr lang="ko-KR" altLang="en-US" sz="12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의도</a:t>
            </a:r>
            <a:r>
              <a:rPr lang="en-US" altLang="ko-KR" sz="12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r>
              <a:rPr lang="ko-KR" altLang="en-US" sz="12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를 경우의 수 별로 등록</a:t>
            </a:r>
            <a:endParaRPr lang="en-US" altLang="ko-KR" sz="1200" dirty="0" smtClean="0">
              <a:solidFill>
                <a:prstClr val="black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 latinLnBrk="0">
              <a:lnSpc>
                <a:spcPct val="150000"/>
              </a:lnSpc>
              <a:spcBef>
                <a:spcPts val="100"/>
              </a:spcBef>
              <a:spcAft>
                <a:spcPts val="200"/>
              </a:spcAft>
            </a:pPr>
            <a:r>
              <a:rPr lang="ko-KR" altLang="en-US" sz="12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한 개의 </a:t>
            </a:r>
            <a:r>
              <a:rPr lang="en-US" altLang="ko-KR" sz="12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Intent</a:t>
            </a:r>
            <a:r>
              <a:rPr lang="ko-KR" altLang="en-US" sz="12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에 다수의 예시 문장이</a:t>
            </a:r>
            <a:endParaRPr lang="en-US" altLang="ko-KR" sz="1200" dirty="0" smtClean="0">
              <a:solidFill>
                <a:prstClr val="black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 latinLnBrk="0">
              <a:lnSpc>
                <a:spcPct val="150000"/>
              </a:lnSpc>
              <a:spcBef>
                <a:spcPts val="100"/>
              </a:spcBef>
              <a:spcAft>
                <a:spcPts val="200"/>
              </a:spcAft>
            </a:pPr>
            <a:r>
              <a:rPr lang="ko-KR" altLang="en-US" sz="12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등록되며</a:t>
            </a:r>
            <a:r>
              <a:rPr lang="en-US" altLang="ko-KR" sz="12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입력데이터와 </a:t>
            </a:r>
            <a:r>
              <a:rPr lang="ko-KR" altLang="en-US" sz="1200" b="1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정확히 일치하는 </a:t>
            </a:r>
            <a:endParaRPr lang="en-US" altLang="ko-KR" sz="1200" b="1" dirty="0" smtClean="0">
              <a:solidFill>
                <a:srgbClr val="FF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 latinLnBrk="0">
              <a:lnSpc>
                <a:spcPct val="150000"/>
              </a:lnSpc>
              <a:spcBef>
                <a:spcPts val="100"/>
              </a:spcBef>
              <a:spcAft>
                <a:spcPts val="200"/>
              </a:spcAft>
            </a:pPr>
            <a:r>
              <a:rPr lang="ko-KR" altLang="en-US" sz="1200" b="1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문장을 찾아 의도를 매칭</a:t>
            </a:r>
            <a:r>
              <a:rPr lang="ko-KR" altLang="en-US" sz="12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함</a:t>
            </a:r>
            <a:endParaRPr lang="ko-KR" altLang="en-US" sz="1200" dirty="0">
              <a:solidFill>
                <a:prstClr val="black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714361" y="4794802"/>
            <a:ext cx="2608256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anchor="ctr"/>
          <a:lstStyle/>
          <a:p>
            <a:pPr algn="ctr" latinLnBrk="0">
              <a:lnSpc>
                <a:spcPct val="130000"/>
              </a:lnSpc>
              <a:spcBef>
                <a:spcPts val="100"/>
              </a:spcBef>
              <a:spcAft>
                <a:spcPts val="200"/>
              </a:spcAft>
            </a:pPr>
            <a:r>
              <a:rPr lang="en-US" altLang="ko-KR" sz="12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</a:t>
            </a:r>
            <a:r>
              <a:rPr lang="ko-KR" altLang="en-US" sz="12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단계에 등록된 </a:t>
            </a:r>
            <a:r>
              <a:rPr lang="en-US" altLang="ko-KR" sz="12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Intent</a:t>
            </a:r>
            <a:r>
              <a:rPr lang="ko-KR" altLang="en-US" sz="12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의 예시 문장을</a:t>
            </a:r>
            <a:endParaRPr lang="en-US" altLang="ko-KR" sz="1200" dirty="0" smtClean="0">
              <a:solidFill>
                <a:prstClr val="black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 latinLnBrk="0">
              <a:lnSpc>
                <a:spcPct val="130000"/>
              </a:lnSpc>
              <a:spcBef>
                <a:spcPts val="100"/>
              </a:spcBef>
              <a:spcAft>
                <a:spcPts val="200"/>
              </a:spcAft>
            </a:pPr>
            <a:r>
              <a:rPr lang="en-US" altLang="ko-KR" sz="12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NLP</a:t>
            </a:r>
            <a:r>
              <a:rPr lang="ko-KR" altLang="en-US" sz="12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를 거쳐 조사와 형용사를 제외한 </a:t>
            </a:r>
            <a:endParaRPr lang="en-US" altLang="ko-KR" sz="1200" dirty="0" smtClean="0">
              <a:solidFill>
                <a:prstClr val="black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 latinLnBrk="0">
              <a:lnSpc>
                <a:spcPct val="130000"/>
              </a:lnSpc>
              <a:spcBef>
                <a:spcPts val="100"/>
              </a:spcBef>
              <a:spcAft>
                <a:spcPts val="200"/>
              </a:spcAft>
            </a:pPr>
            <a:r>
              <a:rPr lang="ko-KR" altLang="en-US" sz="12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명사와 동사를 중심으로 매칭함</a:t>
            </a:r>
            <a:endParaRPr lang="en-US" altLang="ko-KR" sz="1200" dirty="0" smtClean="0">
              <a:solidFill>
                <a:prstClr val="black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 latinLnBrk="0">
              <a:lnSpc>
                <a:spcPct val="130000"/>
              </a:lnSpc>
              <a:spcBef>
                <a:spcPts val="100"/>
              </a:spcBef>
              <a:spcAft>
                <a:spcPts val="200"/>
              </a:spcAft>
            </a:pPr>
            <a:r>
              <a:rPr lang="ko-KR" altLang="en-US" sz="12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주요 </a:t>
            </a:r>
            <a:r>
              <a:rPr lang="ko-KR" altLang="en-US" sz="1200" b="1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명사와 동사가 순서가 바뀌어도 상관없음</a:t>
            </a:r>
            <a:endParaRPr lang="ko-KR" altLang="en-US" sz="1200" b="1" dirty="0">
              <a:solidFill>
                <a:srgbClr val="FF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728082" y="4805244"/>
            <a:ext cx="2608256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anchor="ctr"/>
          <a:lstStyle/>
          <a:p>
            <a:pPr algn="ctr" latinLnBrk="0">
              <a:lnSpc>
                <a:spcPct val="130000"/>
              </a:lnSpc>
              <a:spcBef>
                <a:spcPts val="100"/>
              </a:spcBef>
              <a:spcAft>
                <a:spcPts val="200"/>
              </a:spcAft>
            </a:pPr>
            <a:r>
              <a:rPr lang="en-US" altLang="ko-KR" sz="12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</a:t>
            </a:r>
            <a:r>
              <a:rPr lang="ko-KR" altLang="en-US" sz="12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단계에 등록된 </a:t>
            </a:r>
            <a:r>
              <a:rPr lang="en-US" altLang="ko-KR" sz="12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Intent</a:t>
            </a:r>
            <a:r>
              <a:rPr lang="ko-KR" altLang="en-US" sz="12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의 예시 문장을</a:t>
            </a:r>
            <a:endParaRPr lang="en-US" altLang="ko-KR" sz="1200" dirty="0" smtClean="0">
              <a:solidFill>
                <a:prstClr val="black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 latinLnBrk="0">
              <a:lnSpc>
                <a:spcPct val="130000"/>
              </a:lnSpc>
              <a:spcBef>
                <a:spcPts val="100"/>
              </a:spcBef>
              <a:spcAft>
                <a:spcPts val="200"/>
              </a:spcAft>
            </a:pPr>
            <a:r>
              <a:rPr lang="ko-KR" altLang="en-US" sz="12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기계학습을 하여 모델링</a:t>
            </a:r>
            <a:endParaRPr lang="en-US" altLang="ko-KR" sz="1200" dirty="0" smtClean="0">
              <a:solidFill>
                <a:prstClr val="black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 latinLnBrk="0">
              <a:lnSpc>
                <a:spcPct val="130000"/>
              </a:lnSpc>
              <a:spcBef>
                <a:spcPts val="100"/>
              </a:spcBef>
              <a:spcAft>
                <a:spcPts val="200"/>
              </a:spcAft>
            </a:pPr>
            <a:r>
              <a:rPr lang="ko-KR" altLang="en-US" sz="1200" b="1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완벽히 동일하지 않은 문장도 의도를</a:t>
            </a:r>
            <a:endParaRPr lang="en-US" altLang="ko-KR" sz="1200" b="1" dirty="0" smtClean="0">
              <a:solidFill>
                <a:srgbClr val="FF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 latinLnBrk="0">
              <a:lnSpc>
                <a:spcPct val="130000"/>
              </a:lnSpc>
              <a:spcBef>
                <a:spcPts val="100"/>
              </a:spcBef>
              <a:spcAft>
                <a:spcPts val="200"/>
              </a:spcAft>
            </a:pPr>
            <a:r>
              <a:rPr lang="ko-KR" altLang="en-US" sz="1200" b="1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확률 기반으로 추론</a:t>
            </a:r>
            <a:r>
              <a:rPr lang="ko-KR" altLang="en-US" sz="12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endParaRPr lang="ko-KR" altLang="en-US" sz="1200" dirty="0">
              <a:solidFill>
                <a:prstClr val="black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731724" y="2646279"/>
            <a:ext cx="6009831" cy="527371"/>
            <a:chOff x="1731724" y="2572409"/>
            <a:chExt cx="6009831" cy="576065"/>
          </a:xfrm>
        </p:grpSpPr>
        <p:cxnSp>
          <p:nvCxnSpPr>
            <p:cNvPr id="32" name="직선 화살표 연결선 31"/>
            <p:cNvCxnSpPr>
              <a:endCxn id="29" idx="0"/>
            </p:cNvCxnSpPr>
            <p:nvPr/>
          </p:nvCxnSpPr>
          <p:spPr>
            <a:xfrm>
              <a:off x="1731724" y="2572409"/>
              <a:ext cx="0" cy="57606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꺾인 연결선 36"/>
            <p:cNvCxnSpPr>
              <a:endCxn id="30" idx="0"/>
            </p:cNvCxnSpPr>
            <p:nvPr/>
          </p:nvCxnSpPr>
          <p:spPr>
            <a:xfrm>
              <a:off x="1731724" y="2860441"/>
              <a:ext cx="3175744" cy="288032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꺾인 연결선 37"/>
            <p:cNvCxnSpPr>
              <a:endCxn id="31" idx="0"/>
            </p:cNvCxnSpPr>
            <p:nvPr/>
          </p:nvCxnSpPr>
          <p:spPr>
            <a:xfrm>
              <a:off x="4907468" y="2860441"/>
              <a:ext cx="2834087" cy="288032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3225628" y="2632535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의미추론 실패 시 단계 이동</a:t>
            </a:r>
            <a:endParaRPr lang="ko-KR" altLang="en-US" sz="1100" dirty="0">
              <a:solidFill>
                <a:prstClr val="black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38458" y="1268689"/>
            <a:ext cx="2376000" cy="399304"/>
          </a:xfrm>
          <a:prstGeom prst="rect">
            <a:avLst/>
          </a:prstGeom>
          <a:solidFill>
            <a:srgbClr val="C80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LG스마트체 Bold" pitchFamily="50" charset="-127"/>
                <a:ea typeface="LG스마트체 Bold" pitchFamily="50" charset="-127"/>
              </a:rPr>
              <a:t>3</a:t>
            </a:r>
            <a:r>
              <a:rPr lang="ko-KR" altLang="en-US" sz="1600" dirty="0">
                <a:latin typeface="LG스마트체 Bold" pitchFamily="50" charset="-127"/>
                <a:ea typeface="LG스마트체 Bold" pitchFamily="50" charset="-127"/>
              </a:rPr>
              <a:t>단계 의미 추론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2564791" y="1269956"/>
            <a:ext cx="2376000" cy="3993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latin typeface="LG스마트체 Bold" pitchFamily="50" charset="-127"/>
                <a:ea typeface="LG스마트체 Bold" pitchFamily="50" charset="-127"/>
              </a:rPr>
              <a:t>코딩없는</a:t>
            </a:r>
            <a:r>
              <a:rPr lang="ko-KR" altLang="en-US" sz="1600" dirty="0" smtClean="0">
                <a:latin typeface="LG스마트체 Bold" pitchFamily="50" charset="-127"/>
                <a:ea typeface="LG스마트체 Bold" pitchFamily="50" charset="-127"/>
              </a:rPr>
              <a:t> 대화흐름</a:t>
            </a:r>
            <a:endParaRPr lang="ko-KR" altLang="en-US" sz="1600" dirty="0">
              <a:latin typeface="LG스마트체 Bold" pitchFamily="50" charset="-127"/>
              <a:ea typeface="LG스마트체 Bold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991124" y="1266155"/>
            <a:ext cx="2376000" cy="3993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LG스마트체 Bold" pitchFamily="50" charset="-127"/>
                <a:ea typeface="LG스마트체 Bold" pitchFamily="50" charset="-127"/>
              </a:rPr>
              <a:t>역할별 권한 관리</a:t>
            </a:r>
            <a:endParaRPr lang="ko-KR" altLang="en-US" sz="1600" dirty="0"/>
          </a:p>
        </p:txBody>
      </p:sp>
      <p:sp>
        <p:nvSpPr>
          <p:cNvPr id="49" name="직사각형 48"/>
          <p:cNvSpPr/>
          <p:nvPr/>
        </p:nvSpPr>
        <p:spPr>
          <a:xfrm>
            <a:off x="7417456" y="1267422"/>
            <a:ext cx="2376000" cy="3993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LG스마트체 Bold" pitchFamily="50" charset="-127"/>
                <a:ea typeface="LG스마트체 Bold" pitchFamily="50" charset="-127"/>
              </a:rPr>
              <a:t>고객센터 특화 솔루션</a:t>
            </a:r>
            <a:endParaRPr lang="ko-KR" altLang="en-US" sz="1600" dirty="0"/>
          </a:p>
        </p:txBody>
      </p:sp>
      <p:sp>
        <p:nvSpPr>
          <p:cNvPr id="50" name="TextBox 49"/>
          <p:cNvSpPr txBox="1"/>
          <p:nvPr/>
        </p:nvSpPr>
        <p:spPr>
          <a:xfrm>
            <a:off x="295960" y="684346"/>
            <a:ext cx="9246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2000" b="1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한국어 특성을 고려한 </a:t>
            </a:r>
            <a:r>
              <a:rPr lang="en-US" altLang="ko-KR" sz="2000" b="1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3</a:t>
            </a:r>
            <a:r>
              <a:rPr lang="ko-KR" altLang="en-US" sz="2000" b="1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단계 </a:t>
            </a:r>
            <a:r>
              <a:rPr lang="en-US" altLang="ko-KR" sz="2000" b="1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Hybrid </a:t>
            </a:r>
            <a:r>
              <a:rPr lang="ko-KR" altLang="en-US" sz="2000" b="1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의미추론이</a:t>
            </a:r>
            <a:r>
              <a:rPr lang="en-US" altLang="ko-KR" sz="2000" b="1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2000" b="1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적용된 </a:t>
            </a:r>
            <a:r>
              <a:rPr lang="en-US" altLang="ko-KR" sz="2000" b="1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NLU </a:t>
            </a:r>
            <a:r>
              <a:rPr lang="ko-KR" altLang="en-US" sz="2000" b="1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보유</a:t>
            </a:r>
            <a:endParaRPr lang="en-US" altLang="ko-KR" sz="2000" b="1" dirty="0">
              <a:solidFill>
                <a:srgbClr val="C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353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danbee.Ai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특장점 </a:t>
            </a:r>
            <a:r>
              <a:rPr lang="en-US" altLang="ko-KR" dirty="0" smtClean="0"/>
              <a:t>2/4</a:t>
            </a:r>
            <a:endParaRPr lang="ko-KR" altLang="en-US" dirty="0"/>
          </a:p>
        </p:txBody>
      </p:sp>
      <p:pic>
        <p:nvPicPr>
          <p:cNvPr id="5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328" y="2185119"/>
            <a:ext cx="5661584" cy="36290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63" name="꺾인 연결선 62"/>
          <p:cNvCxnSpPr>
            <a:stCxn id="62" idx="1"/>
            <a:endCxn id="1027" idx="2"/>
          </p:cNvCxnSpPr>
          <p:nvPr/>
        </p:nvCxnSpPr>
        <p:spPr>
          <a:xfrm rot="10800000">
            <a:off x="623768" y="3699525"/>
            <a:ext cx="760829" cy="1375242"/>
          </a:xfrm>
          <a:prstGeom prst="bentConnector2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456" y="4410276"/>
            <a:ext cx="2085975" cy="85725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65" name="꺾인 연결선 64"/>
          <p:cNvCxnSpPr>
            <a:stCxn id="66" idx="2"/>
            <a:endCxn id="64" idx="1"/>
          </p:cNvCxnSpPr>
          <p:nvPr/>
        </p:nvCxnSpPr>
        <p:spPr>
          <a:xfrm rot="16200000" flipH="1">
            <a:off x="6040324" y="4123769"/>
            <a:ext cx="471048" cy="95921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683870" y="4137021"/>
            <a:ext cx="2247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 </a:t>
            </a:r>
            <a:endParaRPr lang="ko-KR" altLang="en-US" sz="900" dirty="0"/>
          </a:p>
        </p:txBody>
      </p:sp>
      <p:pic>
        <p:nvPicPr>
          <p:cNvPr id="1027" name="Picture 3" descr="C:\Users\76994\Downloads\ci_20160630\1 기상청_한글_상하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2996952"/>
            <a:ext cx="702573" cy="70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모서리가 둥근 직사각형 67"/>
          <p:cNvSpPr/>
          <p:nvPr/>
        </p:nvSpPr>
        <p:spPr>
          <a:xfrm>
            <a:off x="3013220" y="2641370"/>
            <a:ext cx="4303291" cy="29598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LG스마트체 Regular" pitchFamily="50" charset="-127"/>
              <a:ea typeface="LG스마트체 Regular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925947" y="5929535"/>
            <a:ext cx="4549656" cy="292388"/>
          </a:xfrm>
          <a:prstGeom prst="rect">
            <a:avLst/>
          </a:prstGeom>
          <a:solidFill>
            <a:srgbClr val="F8F8F8">
              <a:alpha val="85098"/>
            </a:srgbClr>
          </a:solidFill>
        </p:spPr>
        <p:txBody>
          <a:bodyPr wrap="square">
            <a:spAutoFit/>
          </a:bodyPr>
          <a:lstStyle/>
          <a:p>
            <a:r>
              <a:rPr lang="ko-KR" altLang="en-US" sz="1300" b="1" dirty="0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업무 시스템과의 연계를 간단한 설정만으로 설정할 수 있음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6537176" y="1851501"/>
            <a:ext cx="3119279" cy="492443"/>
          </a:xfrm>
          <a:prstGeom prst="rect">
            <a:avLst/>
          </a:prstGeom>
          <a:solidFill>
            <a:srgbClr val="F8F8F8">
              <a:alpha val="85098"/>
            </a:srgbClr>
          </a:solidFill>
        </p:spPr>
        <p:txBody>
          <a:bodyPr wrap="square">
            <a:spAutoFit/>
          </a:bodyPr>
          <a:lstStyle/>
          <a:p>
            <a:r>
              <a:rPr lang="ko-KR" altLang="en-US" sz="1300" b="1" dirty="0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대화 과정에서 발생하는 </a:t>
            </a:r>
            <a:r>
              <a:rPr lang="ko-KR" altLang="en-US" sz="1300" b="1" dirty="0" err="1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노드</a:t>
            </a:r>
            <a:r>
              <a:rPr lang="ko-KR" altLang="en-US" sz="1300" b="1" dirty="0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제공</a:t>
            </a:r>
            <a:endParaRPr lang="en-US" altLang="ko-KR" sz="1300" b="1" dirty="0">
              <a:solidFill>
                <a:srgbClr val="01469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en-US" altLang="ko-KR" sz="1300" b="1" dirty="0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300" b="1" dirty="0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듣기</a:t>
            </a:r>
            <a:r>
              <a:rPr lang="en-US" altLang="ko-KR" sz="1300" b="1" dirty="0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300" b="1" dirty="0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말하기</a:t>
            </a:r>
            <a:r>
              <a:rPr lang="en-US" altLang="ko-KR" sz="1300" b="1" dirty="0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300" b="1" dirty="0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되묻기</a:t>
            </a:r>
            <a:r>
              <a:rPr lang="en-US" altLang="ko-KR" sz="1300" b="1" dirty="0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API</a:t>
            </a:r>
            <a:r>
              <a:rPr lang="ko-KR" altLang="en-US" sz="1300" b="1" dirty="0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연계 등</a:t>
            </a:r>
            <a:r>
              <a:rPr lang="en-US" altLang="ko-KR" sz="1300" b="1" dirty="0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endParaRPr lang="ko-KR" altLang="en-US" sz="1300" b="1" dirty="0">
              <a:solidFill>
                <a:srgbClr val="01469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cxnSp>
        <p:nvCxnSpPr>
          <p:cNvPr id="70" name="꺾인 연결선 69"/>
          <p:cNvCxnSpPr>
            <a:stCxn id="68" idx="0"/>
            <a:endCxn id="69" idx="1"/>
          </p:cNvCxnSpPr>
          <p:nvPr/>
        </p:nvCxnSpPr>
        <p:spPr>
          <a:xfrm rot="5400000" flipH="1" flipV="1">
            <a:off x="5579198" y="1683392"/>
            <a:ext cx="543647" cy="1372310"/>
          </a:xfrm>
          <a:prstGeom prst="bentConnector2">
            <a:avLst/>
          </a:prstGeom>
          <a:ln w="12700">
            <a:solidFill>
              <a:schemeClr val="accent2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6825208" y="3429000"/>
            <a:ext cx="2880320" cy="492443"/>
          </a:xfrm>
          <a:prstGeom prst="rect">
            <a:avLst/>
          </a:prstGeom>
          <a:solidFill>
            <a:srgbClr val="F8F8F8">
              <a:alpha val="85098"/>
            </a:srgbClr>
          </a:solidFill>
        </p:spPr>
        <p:txBody>
          <a:bodyPr wrap="square">
            <a:spAutoFit/>
          </a:bodyPr>
          <a:lstStyle/>
          <a:p>
            <a:r>
              <a:rPr lang="ko-KR" altLang="en-US" sz="1300" b="1" dirty="0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코딩</a:t>
            </a:r>
            <a:r>
              <a:rPr lang="en-US" altLang="ko-KR" sz="1300" b="1" dirty="0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300" b="1" dirty="0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없이 </a:t>
            </a:r>
            <a:r>
              <a:rPr lang="ko-KR" altLang="en-US" sz="1300" b="1" dirty="0" err="1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노드</a:t>
            </a:r>
            <a:r>
              <a:rPr lang="ko-KR" altLang="en-US" sz="1300" b="1" dirty="0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연결 설정만으로 </a:t>
            </a:r>
            <a:r>
              <a:rPr lang="ko-KR" altLang="en-US" sz="1300" b="1" dirty="0" err="1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챗봇</a:t>
            </a:r>
            <a:endParaRPr lang="en-US" altLang="ko-KR" sz="1300" b="1" dirty="0">
              <a:solidFill>
                <a:srgbClr val="01469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r>
              <a:rPr lang="ko-KR" altLang="en-US" sz="1300" b="1" dirty="0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시나리오를 실시간 반영할 수 있음</a:t>
            </a:r>
          </a:p>
        </p:txBody>
      </p:sp>
      <p:sp>
        <p:nvSpPr>
          <p:cNvPr id="73" name="모서리가 둥근 직사각형 72"/>
          <p:cNvSpPr/>
          <p:nvPr/>
        </p:nvSpPr>
        <p:spPr>
          <a:xfrm>
            <a:off x="3224890" y="3150111"/>
            <a:ext cx="3202784" cy="1308207"/>
          </a:xfrm>
          <a:prstGeom prst="roundRect">
            <a:avLst>
              <a:gd name="adj" fmla="val 723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LG스마트체 Regular" pitchFamily="50" charset="-127"/>
              <a:ea typeface="LG스마트체 Regular" pitchFamily="50" charset="-127"/>
            </a:endParaRPr>
          </a:p>
        </p:txBody>
      </p:sp>
      <p:sp>
        <p:nvSpPr>
          <p:cNvPr id="60" name="이등변 삼각형 59"/>
          <p:cNvSpPr/>
          <p:nvPr/>
        </p:nvSpPr>
        <p:spPr>
          <a:xfrm rot="5400000">
            <a:off x="2917210" y="4632041"/>
            <a:ext cx="1766937" cy="437078"/>
          </a:xfrm>
          <a:prstGeom prst="triangle">
            <a:avLst>
              <a:gd name="adj" fmla="val 11431"/>
            </a:avLst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905" y="3968278"/>
            <a:ext cx="2391340" cy="18668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2" name="모서리가 둥근 직사각형 61"/>
          <p:cNvSpPr/>
          <p:nvPr/>
        </p:nvSpPr>
        <p:spPr>
          <a:xfrm>
            <a:off x="1384596" y="4606715"/>
            <a:ext cx="864096" cy="936104"/>
          </a:xfrm>
          <a:prstGeom prst="roundRect">
            <a:avLst>
              <a:gd name="adj" fmla="val 11675"/>
            </a:avLst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꺾인 연결선 5"/>
          <p:cNvCxnSpPr>
            <a:stCxn id="61" idx="2"/>
            <a:endCxn id="4" idx="1"/>
          </p:cNvCxnSpPr>
          <p:nvPr/>
        </p:nvCxnSpPr>
        <p:spPr>
          <a:xfrm rot="16200000" flipH="1">
            <a:off x="2565958" y="5715740"/>
            <a:ext cx="240606" cy="479372"/>
          </a:xfrm>
          <a:prstGeom prst="bentConnector2">
            <a:avLst/>
          </a:prstGeom>
          <a:ln w="12700">
            <a:solidFill>
              <a:schemeClr val="accent2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stCxn id="73" idx="3"/>
            <a:endCxn id="71" idx="1"/>
          </p:cNvCxnSpPr>
          <p:nvPr/>
        </p:nvCxnSpPr>
        <p:spPr>
          <a:xfrm flipV="1">
            <a:off x="6427674" y="3675222"/>
            <a:ext cx="397534" cy="12899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2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138458" y="1268689"/>
            <a:ext cx="2376000" cy="3993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LG스마트체 Bold" pitchFamily="50" charset="-127"/>
                <a:ea typeface="LG스마트체 Bold" pitchFamily="50" charset="-127"/>
              </a:rPr>
              <a:t>3</a:t>
            </a:r>
            <a:r>
              <a:rPr lang="ko-KR" altLang="en-US" sz="1600" dirty="0">
                <a:latin typeface="LG스마트체 Bold" pitchFamily="50" charset="-127"/>
                <a:ea typeface="LG스마트체 Bold" pitchFamily="50" charset="-127"/>
              </a:rPr>
              <a:t>단계 의미 추론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2564791" y="1269956"/>
            <a:ext cx="2376000" cy="399304"/>
          </a:xfrm>
          <a:prstGeom prst="rect">
            <a:avLst/>
          </a:prstGeom>
          <a:solidFill>
            <a:srgbClr val="C80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latin typeface="LG스마트체 Bold" pitchFamily="50" charset="-127"/>
                <a:ea typeface="LG스마트체 Bold" pitchFamily="50" charset="-127"/>
              </a:rPr>
              <a:t>코딩없는</a:t>
            </a:r>
            <a:r>
              <a:rPr lang="ko-KR" altLang="en-US" sz="1600" dirty="0" smtClean="0">
                <a:latin typeface="LG스마트체 Bold" pitchFamily="50" charset="-127"/>
                <a:ea typeface="LG스마트체 Bold" pitchFamily="50" charset="-127"/>
              </a:rPr>
              <a:t> 대화흐름</a:t>
            </a:r>
            <a:endParaRPr lang="ko-KR" altLang="en-US" sz="1600" dirty="0">
              <a:latin typeface="LG스마트체 Bold" pitchFamily="50" charset="-127"/>
              <a:ea typeface="LG스마트체 Bold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4991124" y="1266155"/>
            <a:ext cx="2376000" cy="3993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LG스마트체 Bold" pitchFamily="50" charset="-127"/>
                <a:ea typeface="LG스마트체 Bold" pitchFamily="50" charset="-127"/>
              </a:rPr>
              <a:t>역할별 권한 관리</a:t>
            </a:r>
            <a:endParaRPr lang="ko-KR" altLang="en-US" sz="1600" dirty="0"/>
          </a:p>
        </p:txBody>
      </p:sp>
      <p:sp>
        <p:nvSpPr>
          <p:cNvPr id="89" name="직사각형 88"/>
          <p:cNvSpPr/>
          <p:nvPr/>
        </p:nvSpPr>
        <p:spPr>
          <a:xfrm>
            <a:off x="7417456" y="1267422"/>
            <a:ext cx="2376000" cy="3993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LG스마트체 Bold" pitchFamily="50" charset="-127"/>
                <a:ea typeface="LG스마트체 Bold" pitchFamily="50" charset="-127"/>
              </a:rPr>
              <a:t>고객센터 특화 솔루션</a:t>
            </a:r>
            <a:endParaRPr lang="ko-KR" altLang="en-US" sz="1600" dirty="0"/>
          </a:p>
        </p:txBody>
      </p:sp>
      <p:sp>
        <p:nvSpPr>
          <p:cNvPr id="90" name="TextBox 89"/>
          <p:cNvSpPr txBox="1"/>
          <p:nvPr/>
        </p:nvSpPr>
        <p:spPr>
          <a:xfrm>
            <a:off x="295960" y="684346"/>
            <a:ext cx="9246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시스템연계</a:t>
            </a:r>
            <a:r>
              <a:rPr lang="en-US" altLang="ko-KR" sz="2000" b="1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2000" b="1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및</a:t>
            </a:r>
            <a:r>
              <a:rPr lang="en-US" altLang="ko-KR" sz="2000" b="1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2000" b="1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변화</a:t>
            </a:r>
            <a:r>
              <a:rPr lang="en-US" altLang="ko-KR" sz="2000" b="1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ko-KR" altLang="en-US" sz="2000" b="1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확장에 유리한 직관적인 대화흐름 관리기능 제공</a:t>
            </a:r>
            <a:endParaRPr lang="en-US" altLang="ko-KR" sz="2000" b="1" dirty="0">
              <a:solidFill>
                <a:prstClr val="black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9064" y="2209350"/>
            <a:ext cx="304029" cy="35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5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danbee.Ai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특장점 </a:t>
            </a:r>
            <a:r>
              <a:rPr lang="en-US" altLang="ko-KR" dirty="0" smtClean="0"/>
              <a:t>3/4</a:t>
            </a:r>
            <a:endParaRPr lang="ko-KR" altLang="en-US" dirty="0"/>
          </a:p>
        </p:txBody>
      </p:sp>
      <p:sp>
        <p:nvSpPr>
          <p:cNvPr id="95" name="직사각형 94"/>
          <p:cNvSpPr/>
          <p:nvPr/>
        </p:nvSpPr>
        <p:spPr>
          <a:xfrm>
            <a:off x="138458" y="1268689"/>
            <a:ext cx="2376000" cy="3993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LG스마트체 Bold" pitchFamily="50" charset="-127"/>
                <a:ea typeface="LG스마트체 Bold" pitchFamily="50" charset="-127"/>
              </a:rPr>
              <a:t>3</a:t>
            </a:r>
            <a:r>
              <a:rPr lang="ko-KR" altLang="en-US" sz="1600" dirty="0">
                <a:latin typeface="LG스마트체 Bold" pitchFamily="50" charset="-127"/>
                <a:ea typeface="LG스마트체 Bold" pitchFamily="50" charset="-127"/>
              </a:rPr>
              <a:t>단계 의미 추론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2564791" y="1269956"/>
            <a:ext cx="2376000" cy="3993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latin typeface="LG스마트체 Bold" pitchFamily="50" charset="-127"/>
                <a:ea typeface="LG스마트체 Bold" pitchFamily="50" charset="-127"/>
              </a:rPr>
              <a:t>코딩없는</a:t>
            </a:r>
            <a:r>
              <a:rPr lang="ko-KR" altLang="en-US" sz="1600" dirty="0">
                <a:latin typeface="LG스마트체 Bold" pitchFamily="50" charset="-127"/>
                <a:ea typeface="LG스마트체 Bold" pitchFamily="50" charset="-127"/>
              </a:rPr>
              <a:t> </a:t>
            </a:r>
            <a:r>
              <a:rPr lang="ko-KR" altLang="en-US" sz="1600" dirty="0" smtClean="0">
                <a:latin typeface="LG스마트체 Bold" pitchFamily="50" charset="-127"/>
                <a:ea typeface="LG스마트체 Bold" pitchFamily="50" charset="-127"/>
              </a:rPr>
              <a:t>대화흐름</a:t>
            </a:r>
            <a:endParaRPr lang="ko-KR" altLang="en-US" sz="1600" dirty="0">
              <a:latin typeface="LG스마트체 Bold" pitchFamily="50" charset="-127"/>
              <a:ea typeface="LG스마트체 Bold" pitchFamily="50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4991124" y="1266155"/>
            <a:ext cx="2376000" cy="399304"/>
          </a:xfrm>
          <a:prstGeom prst="rect">
            <a:avLst/>
          </a:prstGeom>
          <a:solidFill>
            <a:srgbClr val="C80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LG스마트체 Bold" pitchFamily="50" charset="-127"/>
                <a:ea typeface="LG스마트체 Bold" pitchFamily="50" charset="-127"/>
              </a:rPr>
              <a:t>역할별 권한 관리</a:t>
            </a:r>
          </a:p>
        </p:txBody>
      </p:sp>
      <p:sp>
        <p:nvSpPr>
          <p:cNvPr id="98" name="직사각형 97"/>
          <p:cNvSpPr/>
          <p:nvPr/>
        </p:nvSpPr>
        <p:spPr>
          <a:xfrm>
            <a:off x="7417456" y="1267422"/>
            <a:ext cx="2376000" cy="3993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LG스마트체 Bold" pitchFamily="50" charset="-127"/>
                <a:ea typeface="LG스마트체 Bold" pitchFamily="50" charset="-127"/>
              </a:rPr>
              <a:t>고객센터 특화 솔루션</a:t>
            </a:r>
            <a:endParaRPr lang="ko-KR" altLang="en-US" sz="1600" dirty="0"/>
          </a:p>
        </p:txBody>
      </p:sp>
      <p:sp>
        <p:nvSpPr>
          <p:cNvPr id="99" name="TextBox 98"/>
          <p:cNvSpPr txBox="1"/>
          <p:nvPr/>
        </p:nvSpPr>
        <p:spPr>
          <a:xfrm>
            <a:off x="295960" y="684346"/>
            <a:ext cx="9246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체계적인 협업을 위한 </a:t>
            </a:r>
            <a:r>
              <a:rPr lang="ko-KR" altLang="en-US" sz="2000" b="1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대화서비스 </a:t>
            </a:r>
            <a:r>
              <a:rPr lang="ko-KR" altLang="en-US" sz="2000" b="1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관리</a:t>
            </a:r>
            <a:r>
              <a:rPr lang="en-US" altLang="ko-KR" sz="2000" b="1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ko-KR" altLang="en-US" sz="2000" b="1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설계</a:t>
            </a:r>
            <a:r>
              <a:rPr lang="en-US" altLang="ko-KR" sz="2000" b="1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ko-KR" altLang="en-US" sz="2000" b="1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트레이닝 등 역할별 </a:t>
            </a:r>
            <a:r>
              <a:rPr lang="ko-KR" altLang="en-US" sz="2000" b="1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권한 제공</a:t>
            </a:r>
            <a:r>
              <a:rPr lang="en-US" altLang="ko-KR" sz="2000" b="1" baseline="3000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1)</a:t>
            </a:r>
            <a:endParaRPr lang="en-US" altLang="ko-KR" sz="2000" b="1" baseline="30000" dirty="0">
              <a:solidFill>
                <a:prstClr val="black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294103" y="4325313"/>
            <a:ext cx="8132995" cy="1663757"/>
          </a:xfrm>
          <a:prstGeom prst="roundRect">
            <a:avLst>
              <a:gd name="adj" fmla="val 16600"/>
            </a:avLst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슈퍼 테넌트 관리</a:t>
            </a:r>
            <a:endParaRPr lang="en-US" altLang="ko-KR" sz="100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슈퍼 사용자 관리</a:t>
            </a:r>
            <a:endParaRPr lang="en-US" altLang="ko-KR" sz="100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슈퍼 챗봇 관리</a:t>
            </a:r>
            <a:endParaRPr lang="en-US" altLang="ko-KR" sz="100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슈퍼 게시판 관리</a:t>
            </a:r>
            <a:endParaRPr lang="en-US" altLang="ko-KR" sz="100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전체 </a:t>
            </a:r>
            <a:r>
              <a:rPr lang="en-US" altLang="ko-KR" sz="100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API</a:t>
            </a:r>
            <a:r>
              <a:rPr lang="ko-KR" altLang="en-US" sz="100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관리</a:t>
            </a:r>
            <a:endParaRPr lang="en-US" altLang="ko-KR" sz="100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테넌트별 </a:t>
            </a:r>
            <a:r>
              <a:rPr lang="ko-KR" altLang="en-US" sz="100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대시보드</a:t>
            </a:r>
            <a:endParaRPr lang="en-US" altLang="ko-KR" sz="10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3296816" y="4455977"/>
            <a:ext cx="5991766" cy="1411567"/>
          </a:xfrm>
          <a:prstGeom prst="roundRect">
            <a:avLst>
              <a:gd name="adj" fmla="val 13315"/>
            </a:avLst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테넌트 사용자 관리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테넌트 챗봇 관리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테넌트 사용자 관리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테넌트 </a:t>
            </a:r>
            <a:r>
              <a:rPr lang="en-US" altLang="ko-KR" sz="100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API </a:t>
            </a:r>
            <a:r>
              <a:rPr lang="ko-KR" altLang="en-US" sz="100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관리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챗봇별 대시보드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5193785" y="4585135"/>
            <a:ext cx="3993778" cy="1160884"/>
          </a:xfrm>
          <a:prstGeom prst="roundRect">
            <a:avLst>
              <a:gd name="adj" fmla="val 9620"/>
            </a:avLst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/>
          <a:lstStyle/>
          <a:p>
            <a:pPr lvl="0">
              <a:lnSpc>
                <a:spcPct val="150000"/>
              </a:lnSpc>
            </a:pPr>
            <a:r>
              <a:rPr lang="ko-KR" altLang="en-US" sz="100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의도추론</a:t>
            </a:r>
            <a:r>
              <a:rPr lang="en-US" altLang="ko-KR" sz="100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(Intent)</a:t>
            </a:r>
          </a:p>
          <a:p>
            <a:pPr lvl="0">
              <a:lnSpc>
                <a:spcPct val="150000"/>
              </a:lnSpc>
            </a:pPr>
            <a:r>
              <a:rPr lang="ko-KR" altLang="en-US" sz="100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단어추출</a:t>
            </a:r>
            <a:r>
              <a:rPr lang="en-US" altLang="ko-KR" sz="100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(Entity)</a:t>
            </a:r>
          </a:p>
          <a:p>
            <a:pPr lvl="0">
              <a:lnSpc>
                <a:spcPct val="150000"/>
              </a:lnSpc>
            </a:pPr>
            <a:r>
              <a:rPr lang="ko-KR" altLang="en-US" sz="100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대화흐름</a:t>
            </a:r>
            <a:r>
              <a:rPr lang="en-US" altLang="ko-KR" sz="100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(Chatflow)</a:t>
            </a:r>
          </a:p>
          <a:p>
            <a:pPr lvl="0">
              <a:lnSpc>
                <a:spcPct val="150000"/>
              </a:lnSpc>
            </a:pPr>
            <a:r>
              <a:rPr lang="ko-KR" altLang="en-US" sz="100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대화흐름 기록 </a:t>
            </a:r>
            <a:r>
              <a:rPr lang="en-US" altLang="ko-KR" sz="100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(Chatflow Log)</a:t>
            </a:r>
            <a:endParaRPr lang="en-US" altLang="ko-KR" sz="10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7435216" y="4735341"/>
            <a:ext cx="1651327" cy="889152"/>
          </a:xfrm>
          <a:prstGeom prst="roundRect">
            <a:avLst>
              <a:gd name="adj" fmla="val 7145"/>
            </a:avLst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/>
          <a:lstStyle/>
          <a:p>
            <a:pPr lvl="0">
              <a:lnSpc>
                <a:spcPct val="150000"/>
              </a:lnSpc>
            </a:pPr>
            <a:r>
              <a:rPr lang="ko-KR" altLang="en-US" sz="100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대화예문추가등록</a:t>
            </a:r>
            <a:endParaRPr lang="en-US" altLang="ko-KR" sz="100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100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자연어 기록</a:t>
            </a:r>
            <a:r>
              <a:rPr lang="en-US" altLang="ko-KR" sz="100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(NLU Log)</a:t>
            </a:r>
          </a:p>
          <a:p>
            <a:pPr lvl="0">
              <a:lnSpc>
                <a:spcPct val="150000"/>
              </a:lnSpc>
            </a:pPr>
            <a:r>
              <a:rPr lang="ko-KR" altLang="en-US" sz="100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트레이닝</a:t>
            </a:r>
            <a:r>
              <a:rPr lang="en-US" altLang="ko-KR" sz="100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(Training)</a:t>
            </a:r>
            <a:endParaRPr lang="en-US" altLang="ko-KR" sz="10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631711" y="2196825"/>
            <a:ext cx="1016328" cy="1016328"/>
          </a:xfrm>
          <a:prstGeom prst="ellipse">
            <a:avLst/>
          </a:prstGeom>
          <a:solidFill>
            <a:srgbClr val="FFFDEE"/>
          </a:solidFill>
          <a:ln w="6350">
            <a:solidFill>
              <a:srgbClr val="F3E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1357392" y="3537663"/>
            <a:ext cx="1601721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테넌트</a:t>
            </a:r>
            <a:r>
              <a:rPr lang="ko-KR" altLang="en-US" sz="10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생성</a:t>
            </a:r>
            <a:r>
              <a:rPr lang="en-US" altLang="ko-KR" sz="10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</a:t>
            </a:r>
            <a:r>
              <a:rPr lang="ko-KR" altLang="en-US" sz="10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사용자 </a:t>
            </a:r>
            <a:r>
              <a:rPr lang="ko-KR" altLang="en-US" sz="1000" b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등록</a:t>
            </a:r>
            <a:r>
              <a:rPr lang="en-US" altLang="ko-KR" sz="1000" b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</a:t>
            </a:r>
            <a:br>
              <a:rPr lang="en-US" altLang="ko-KR" sz="1000" b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ko-KR" altLang="en-US" sz="1000" b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테넌트별 </a:t>
            </a:r>
            <a:r>
              <a:rPr lang="ko-KR" altLang="en-US" sz="10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사용현황 모니터링</a:t>
            </a:r>
            <a:endParaRPr lang="en-US" altLang="ko-KR" sz="1000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23" name="Picture 2" descr="dashboard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00" t="7208" r="41798" b="65378"/>
          <a:stretch/>
        </p:blipFill>
        <p:spPr bwMode="auto">
          <a:xfrm>
            <a:off x="1842422" y="2307003"/>
            <a:ext cx="604811" cy="81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499257" y="3238911"/>
            <a:ext cx="11769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시스템 관리자</a:t>
            </a:r>
          </a:p>
        </p:txBody>
      </p:sp>
      <p:sp>
        <p:nvSpPr>
          <p:cNvPr id="34" name="타원 33"/>
          <p:cNvSpPr/>
          <p:nvPr/>
        </p:nvSpPr>
        <p:spPr>
          <a:xfrm>
            <a:off x="3860760" y="2196825"/>
            <a:ext cx="1016328" cy="1016328"/>
          </a:xfrm>
          <a:prstGeom prst="ellipse">
            <a:avLst/>
          </a:prstGeom>
          <a:solidFill>
            <a:srgbClr val="FFFDEE"/>
          </a:solidFill>
          <a:ln w="6350">
            <a:solidFill>
              <a:srgbClr val="F3E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/>
          <p:nvPr/>
        </p:nvSpPr>
        <p:spPr>
          <a:xfrm>
            <a:off x="3303420" y="3537663"/>
            <a:ext cx="2145139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사용자 등록</a:t>
            </a:r>
            <a:r>
              <a:rPr lang="en-US" altLang="ko-KR" sz="10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000" b="1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챗봇</a:t>
            </a:r>
            <a:r>
              <a:rPr lang="ko-KR" altLang="en-US" sz="10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생성</a:t>
            </a:r>
            <a:r>
              <a:rPr lang="en-US" altLang="ko-KR" sz="10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ko-KR" altLang="en-US" sz="10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사용 권한 </a:t>
            </a:r>
            <a:r>
              <a:rPr lang="ko-KR" altLang="en-US" sz="1000" b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등록</a:t>
            </a:r>
            <a:r>
              <a:rPr lang="en-US" altLang="ko-KR" sz="1000" b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</a:t>
            </a:r>
            <a:br>
              <a:rPr lang="en-US" altLang="ko-KR" sz="1000" b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000" b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API </a:t>
            </a:r>
            <a:r>
              <a:rPr lang="ko-KR" altLang="en-US" sz="10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등록 등 </a:t>
            </a:r>
            <a:r>
              <a:rPr lang="ko-KR" altLang="en-US" sz="1000" b="1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테넌트</a:t>
            </a:r>
            <a:r>
              <a:rPr lang="ko-KR" altLang="en-US" sz="10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관리</a:t>
            </a:r>
            <a:endParaRPr lang="en-US" altLang="ko-KR" sz="1000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24" name="Picture 2" descr="dashboard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9" t="43862" r="61988" b="26284"/>
          <a:stretch/>
        </p:blipFill>
        <p:spPr bwMode="auto">
          <a:xfrm>
            <a:off x="4087409" y="2318326"/>
            <a:ext cx="576064" cy="78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3716994" y="3238911"/>
            <a:ext cx="11769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테넌트</a:t>
            </a:r>
            <a:r>
              <a:rPr lang="ko-KR" altLang="en-US" sz="1400" b="1" smtClean="0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400" b="1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관리자</a:t>
            </a:r>
            <a:endParaRPr lang="ko-KR" altLang="en-US" sz="1400" b="1" dirty="0">
              <a:solidFill>
                <a:srgbClr val="01469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977440" y="2193636"/>
            <a:ext cx="1016328" cy="1016328"/>
          </a:xfrm>
          <a:prstGeom prst="ellipse">
            <a:avLst/>
          </a:prstGeom>
          <a:solidFill>
            <a:srgbClr val="FFFDEE"/>
          </a:solidFill>
          <a:ln w="6350">
            <a:solidFill>
              <a:srgbClr val="F3E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/>
          <p:cNvSpPr txBox="1"/>
          <p:nvPr/>
        </p:nvSpPr>
        <p:spPr>
          <a:xfrm>
            <a:off x="5633927" y="3537663"/>
            <a:ext cx="16882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인텐트</a:t>
            </a:r>
            <a:r>
              <a:rPr lang="ko-KR" altLang="en-US" sz="10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예문등록</a:t>
            </a:r>
            <a:r>
              <a:rPr lang="en-US" altLang="ko-KR" sz="10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000" b="1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엔티티</a:t>
            </a:r>
            <a:r>
              <a:rPr lang="ko-KR" altLang="en-US" sz="10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000" b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관리</a:t>
            </a:r>
            <a:r>
              <a:rPr lang="en-US" altLang="ko-KR" sz="1000" b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</a:t>
            </a:r>
            <a:br>
              <a:rPr lang="en-US" altLang="ko-KR" sz="1000" b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ko-KR" altLang="en-US" sz="1000" b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대화흐름 </a:t>
            </a:r>
            <a:r>
              <a:rPr lang="ko-KR" altLang="en-US" sz="10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설계</a:t>
            </a:r>
            <a:endParaRPr lang="en-US" altLang="ko-KR" sz="1000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25" name="Picture 2" descr="dashboard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91" t="49764" r="41276" b="20382"/>
          <a:stretch/>
        </p:blipFill>
        <p:spPr bwMode="auto">
          <a:xfrm>
            <a:off x="6185162" y="2330645"/>
            <a:ext cx="576064" cy="78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5729305" y="3238911"/>
            <a:ext cx="13340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시나리오 설계자</a:t>
            </a:r>
            <a:endParaRPr lang="ko-KR" altLang="en-US" sz="1400" b="1" dirty="0">
              <a:solidFill>
                <a:srgbClr val="01469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7871214" y="2190447"/>
            <a:ext cx="1016328" cy="1016328"/>
          </a:xfrm>
          <a:prstGeom prst="ellipse">
            <a:avLst/>
          </a:prstGeom>
          <a:solidFill>
            <a:srgbClr val="FFFDEE"/>
          </a:solidFill>
          <a:ln w="6350">
            <a:solidFill>
              <a:srgbClr val="F3E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/>
          <p:cNvSpPr txBox="1"/>
          <p:nvPr/>
        </p:nvSpPr>
        <p:spPr>
          <a:xfrm>
            <a:off x="7853723" y="3529196"/>
            <a:ext cx="1152880" cy="298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의미추론 학습 관리</a:t>
            </a:r>
            <a:endParaRPr lang="en-US" altLang="ko-KR" sz="1000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26" name="Picture 2" descr="dashboard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11" t="44679" r="20656" b="25467"/>
          <a:stretch/>
        </p:blipFill>
        <p:spPr bwMode="auto">
          <a:xfrm>
            <a:off x="8093878" y="2311867"/>
            <a:ext cx="576064" cy="78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7725236" y="3238911"/>
            <a:ext cx="11769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챗봇 트레이너</a:t>
            </a:r>
            <a:endParaRPr lang="ko-KR" altLang="en-US" sz="1400" b="1" dirty="0">
              <a:solidFill>
                <a:srgbClr val="01469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53750" y="3206228"/>
            <a:ext cx="51648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100" b="1" smtClean="0">
                <a:solidFill>
                  <a:srgbClr val="C8005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Roles</a:t>
            </a:r>
            <a:endParaRPr lang="ko-KR" altLang="en-US" sz="1100" b="1" dirty="0">
              <a:solidFill>
                <a:srgbClr val="C8005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50783" y="4941747"/>
            <a:ext cx="81945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100" b="1" smtClean="0">
                <a:solidFill>
                  <a:srgbClr val="C8005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Accessible</a:t>
            </a:r>
            <a:br>
              <a:rPr lang="en-US" altLang="ko-KR" sz="1100" b="1" smtClean="0">
                <a:solidFill>
                  <a:srgbClr val="C8005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100" b="1" smtClean="0">
                <a:solidFill>
                  <a:srgbClr val="C8005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Menu</a:t>
            </a:r>
            <a:endParaRPr lang="ko-KR" altLang="en-US" sz="1100" b="1" dirty="0">
              <a:solidFill>
                <a:srgbClr val="C8005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38458" y="6359705"/>
            <a:ext cx="9142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1) RBAC (Role Based Access Control)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76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danbee.Ai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특장점 </a:t>
            </a:r>
            <a:r>
              <a:rPr lang="en-US" altLang="ko-KR" dirty="0" smtClean="0"/>
              <a:t>4/4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794100" y="5192730"/>
            <a:ext cx="8693747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최적의 </a:t>
            </a:r>
            <a:r>
              <a:rPr lang="ko-KR" altLang="en-US" sz="1600" b="1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콜센터</a:t>
            </a:r>
            <a:r>
              <a:rPr lang="ko-KR" altLang="en-US" sz="16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운영을 위한 솔루션 제공</a:t>
            </a:r>
            <a:r>
              <a:rPr lang="en-US" altLang="ko-KR" sz="16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6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빈번하게 발생하는 단순 문의</a:t>
            </a:r>
            <a:r>
              <a:rPr lang="en-US" altLang="ko-KR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접수되는 상담을 </a:t>
            </a:r>
            <a:r>
              <a:rPr lang="en-US" altLang="ko-KR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24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시간 </a:t>
            </a:r>
            <a:r>
              <a:rPr lang="ko-KR" altLang="en-US" sz="14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무중단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자동화</a:t>
            </a:r>
            <a:endParaRPr lang="en-US" altLang="ko-KR" sz="14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- 1:1 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채팅 및 보이는 </a:t>
            </a:r>
            <a:r>
              <a:rPr lang="en-US" altLang="ko-KR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ARS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과 연계하여 </a:t>
            </a:r>
            <a:r>
              <a:rPr lang="en-US" altLang="ko-KR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Seamless 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고객 경험 제공</a:t>
            </a:r>
            <a:endParaRPr lang="en-US" altLang="ko-KR" sz="14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94100" y="1927496"/>
            <a:ext cx="8695404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대화형 서비스 </a:t>
            </a:r>
            <a:r>
              <a:rPr lang="ko-KR" alt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구현에 </a:t>
            </a: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최적화된 </a:t>
            </a:r>
            <a:r>
              <a:rPr lang="en-US" altLang="ko-KR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UX</a:t>
            </a:r>
            <a:r>
              <a:rPr lang="en-US" altLang="ko-KR" sz="16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6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의도 및 대화 흐름을 현업담당자가 직접 등록</a:t>
            </a:r>
            <a:r>
              <a:rPr lang="en-US" altLang="ko-KR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테스트할 수 있어 신규문의에 빠르게 대응 가능</a:t>
            </a:r>
            <a:endParaRPr lang="ko-KR" altLang="en-US" sz="1600" dirty="0"/>
          </a:p>
        </p:txBody>
      </p:sp>
      <p:sp>
        <p:nvSpPr>
          <p:cNvPr id="24" name="타원 23"/>
          <p:cNvSpPr/>
          <p:nvPr/>
        </p:nvSpPr>
        <p:spPr>
          <a:xfrm>
            <a:off x="487293" y="1978026"/>
            <a:ext cx="305555" cy="30555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bg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1</a:t>
            </a:r>
            <a:endParaRPr lang="ko-KR" altLang="en-US">
              <a:solidFill>
                <a:schemeClr val="bg1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87293" y="5238196"/>
            <a:ext cx="305555" cy="30555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96366" y="4108752"/>
            <a:ext cx="8691481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다중 답변 제시 및 선택 방식 채용</a:t>
            </a:r>
            <a:r>
              <a:rPr lang="en-US" altLang="ko-KR" sz="16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6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고객의 의도가 모호한 경우 고객 스스로 답변을 찾아갈 수 있도록 다중 선택지를 제시하여 오답 회피를 극대화함</a:t>
            </a:r>
            <a:endParaRPr lang="en-US" altLang="ko-KR" sz="14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고객의 선택을 학습으로 연계하여 효과적인 </a:t>
            </a:r>
            <a:r>
              <a:rPr lang="en-US" altLang="ko-KR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Machine-Learning </a:t>
            </a:r>
            <a:r>
              <a:rPr lang="ko-KR" altLang="en-US" sz="1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체계 제공</a:t>
            </a:r>
            <a:endParaRPr lang="ko-KR" altLang="en-US" sz="14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489559" y="4154218"/>
            <a:ext cx="305555" cy="30555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bg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2</a:t>
            </a:r>
            <a:endParaRPr lang="ko-KR" altLang="en-US">
              <a:solidFill>
                <a:schemeClr val="bg1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cxnSp>
        <p:nvCxnSpPr>
          <p:cNvPr id="37" name="직선 연결선 36"/>
          <p:cNvCxnSpPr>
            <a:stCxn id="41" idx="3"/>
            <a:endCxn id="42" idx="1"/>
          </p:cNvCxnSpPr>
          <p:nvPr/>
        </p:nvCxnSpPr>
        <p:spPr>
          <a:xfrm flipV="1">
            <a:off x="2020863" y="3331810"/>
            <a:ext cx="287776" cy="55"/>
          </a:xfrm>
          <a:prstGeom prst="line">
            <a:avLst/>
          </a:prstGeom>
          <a:ln w="3175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1084863" y="3043836"/>
            <a:ext cx="936000" cy="576057"/>
          </a:xfrm>
          <a:prstGeom prst="rect">
            <a:avLst/>
          </a:prstGeom>
          <a:solidFill>
            <a:srgbClr val="F8F8F8"/>
          </a:solidFill>
          <a:ln w="19050">
            <a:solidFill>
              <a:srgbClr val="C80051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b="1" dirty="0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당일 급증</a:t>
            </a:r>
            <a:endParaRPr lang="en-US" altLang="ko-KR" sz="1100" b="1" dirty="0">
              <a:solidFill>
                <a:srgbClr val="01469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r>
              <a:rPr lang="ko-KR" altLang="en-US" sz="1100" b="1" dirty="0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문의 내용 확인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2308639" y="3043781"/>
            <a:ext cx="936000" cy="576057"/>
          </a:xfrm>
          <a:prstGeom prst="rect">
            <a:avLst/>
          </a:prstGeom>
          <a:solidFill>
            <a:srgbClr val="F8F8F8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b="1" dirty="0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원인 분석 및</a:t>
            </a:r>
            <a:endParaRPr lang="en-US" altLang="ko-KR" sz="1100" b="1" dirty="0">
              <a:solidFill>
                <a:srgbClr val="01469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r>
              <a:rPr lang="ko-KR" altLang="en-US" sz="1100" b="1" dirty="0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개선안 도출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8021543" y="3086440"/>
            <a:ext cx="1536724" cy="563231"/>
          </a:xfrm>
          <a:prstGeom prst="rect">
            <a:avLst/>
          </a:prstGeom>
        </p:spPr>
        <p:txBody>
          <a:bodyPr wrap="square" lIns="0" tIns="0" rIns="0">
            <a:spAutoFit/>
          </a:bodyPr>
          <a:lstStyle/>
          <a:p>
            <a:pPr lvl="0" algn="ctr">
              <a:lnSpc>
                <a:spcPct val="120000"/>
              </a:lnSpc>
              <a:buClr>
                <a:srgbClr val="C00000"/>
              </a:buClr>
              <a:defRPr/>
            </a:pPr>
            <a:r>
              <a:rPr lang="en-US" altLang="ko-KR" sz="1400" b="1" dirty="0" smtClean="0">
                <a:solidFill>
                  <a:srgbClr val="0157B5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“</a:t>
            </a:r>
            <a:r>
              <a:rPr lang="ko-KR" altLang="en-US" sz="1400" b="1" smtClean="0">
                <a:solidFill>
                  <a:srgbClr val="0157B5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문제발생 </a:t>
            </a:r>
            <a:r>
              <a:rPr lang="en-US" altLang="ko-KR" sz="1400" b="1" smtClean="0">
                <a:solidFill>
                  <a:srgbClr val="0157B5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8h </a:t>
            </a:r>
            <a:r>
              <a:rPr lang="ko-KR" altLang="en-US" sz="1400" b="1" dirty="0" smtClean="0">
                <a:solidFill>
                  <a:srgbClr val="0157B5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내</a:t>
            </a:r>
            <a:r>
              <a:rPr lang="en-US" altLang="ko-KR" sz="1400" b="1" dirty="0" smtClean="0">
                <a:solidFill>
                  <a:srgbClr val="0157B5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400" b="1" dirty="0" smtClean="0">
                <a:solidFill>
                  <a:srgbClr val="0157B5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ko-KR" altLang="en-US" sz="1400" b="1" dirty="0" smtClean="0">
                <a:solidFill>
                  <a:srgbClr val="0157B5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현장적용</a:t>
            </a:r>
            <a:r>
              <a:rPr lang="en-US" altLang="ko-KR" sz="1400" b="1" dirty="0" smtClean="0">
                <a:solidFill>
                  <a:srgbClr val="0157B5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”</a:t>
            </a:r>
            <a:endParaRPr lang="en-US" altLang="ko-KR" sz="1400" b="1" dirty="0">
              <a:solidFill>
                <a:srgbClr val="0157B5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38458" y="1268689"/>
            <a:ext cx="2376000" cy="3993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LG스마트체 Bold" pitchFamily="50" charset="-127"/>
                <a:ea typeface="LG스마트체 Bold" pitchFamily="50" charset="-127"/>
              </a:rPr>
              <a:t>3</a:t>
            </a:r>
            <a:r>
              <a:rPr lang="ko-KR" altLang="en-US" sz="1600" dirty="0">
                <a:latin typeface="LG스마트체 Bold" pitchFamily="50" charset="-127"/>
                <a:ea typeface="LG스마트체 Bold" pitchFamily="50" charset="-127"/>
              </a:rPr>
              <a:t>단계 의미 추론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564791" y="1269956"/>
            <a:ext cx="2376000" cy="3993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latin typeface="LG스마트체 Bold" pitchFamily="50" charset="-127"/>
                <a:ea typeface="LG스마트체 Bold" pitchFamily="50" charset="-127"/>
              </a:rPr>
              <a:t>코딩없는</a:t>
            </a:r>
            <a:r>
              <a:rPr lang="ko-KR" altLang="en-US" sz="1600" dirty="0">
                <a:latin typeface="LG스마트체 Bold" pitchFamily="50" charset="-127"/>
                <a:ea typeface="LG스마트체 Bold" pitchFamily="50" charset="-127"/>
              </a:rPr>
              <a:t> </a:t>
            </a:r>
            <a:r>
              <a:rPr lang="ko-KR" altLang="en-US" sz="1600" dirty="0" smtClean="0">
                <a:latin typeface="LG스마트체 Bold" pitchFamily="50" charset="-127"/>
                <a:ea typeface="LG스마트체 Bold" pitchFamily="50" charset="-127"/>
              </a:rPr>
              <a:t>대화흐름</a:t>
            </a:r>
            <a:endParaRPr lang="ko-KR" altLang="en-US" sz="1600" dirty="0">
              <a:latin typeface="LG스마트체 Bold" pitchFamily="50" charset="-127"/>
              <a:ea typeface="LG스마트체 Bold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4991124" y="1266155"/>
            <a:ext cx="2376000" cy="3993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LG스마트체 Bold" pitchFamily="50" charset="-127"/>
                <a:ea typeface="LG스마트체 Bold" pitchFamily="50" charset="-127"/>
              </a:rPr>
              <a:t>역할별 권한 관리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7417456" y="1267422"/>
            <a:ext cx="2376000" cy="399304"/>
          </a:xfrm>
          <a:prstGeom prst="rect">
            <a:avLst/>
          </a:prstGeom>
          <a:solidFill>
            <a:srgbClr val="C80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LG스마트체 Bold" pitchFamily="50" charset="-127"/>
                <a:ea typeface="LG스마트체 Bold" pitchFamily="50" charset="-127"/>
              </a:rPr>
              <a:t>고객센터 특화 솔루션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95960" y="684346"/>
            <a:ext cx="9246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자주 문의</a:t>
            </a:r>
            <a:r>
              <a:rPr lang="en-US" altLang="ko-KR" sz="2000" b="1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ko-KR" altLang="en-US" sz="2000" b="1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처리되는 유형의 상담을 자동화하여</a:t>
            </a:r>
            <a:r>
              <a:rPr lang="en-US" altLang="ko-KR" sz="2000" b="1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000" b="1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상담원은 보다 높은 가치의 상담에 집중</a:t>
            </a:r>
            <a:endParaRPr lang="en-US" altLang="ko-KR" sz="2000" b="1" dirty="0">
              <a:solidFill>
                <a:prstClr val="black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942330" y="2814637"/>
            <a:ext cx="1585283" cy="1009328"/>
            <a:chOff x="3511732" y="2522266"/>
            <a:chExt cx="1585283" cy="1333772"/>
          </a:xfrm>
        </p:grpSpPr>
        <p:sp>
          <p:nvSpPr>
            <p:cNvPr id="43" name="직사각형 42"/>
            <p:cNvSpPr/>
            <p:nvPr/>
          </p:nvSpPr>
          <p:spPr>
            <a:xfrm>
              <a:off x="3511732" y="2522266"/>
              <a:ext cx="1585283" cy="394003"/>
            </a:xfrm>
            <a:prstGeom prst="rect">
              <a:avLst/>
            </a:prstGeom>
            <a:solidFill>
              <a:srgbClr val="F8F8F8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b="1">
                  <a:solidFill>
                    <a:srgbClr val="01469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상담 </a:t>
              </a:r>
              <a:r>
                <a:rPr lang="ko-KR" altLang="en-US" sz="1100" b="1" smtClean="0">
                  <a:solidFill>
                    <a:srgbClr val="01469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가이드 작성</a:t>
              </a:r>
              <a:endParaRPr lang="en-US" altLang="ko-KR" sz="1100" b="1" dirty="0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3511732" y="3462035"/>
              <a:ext cx="1585283" cy="394003"/>
            </a:xfrm>
            <a:prstGeom prst="rect">
              <a:avLst/>
            </a:prstGeom>
            <a:solidFill>
              <a:srgbClr val="F8F8F8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b="1" smtClean="0">
                  <a:solidFill>
                    <a:srgbClr val="01469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대화모델</a:t>
              </a:r>
              <a:r>
                <a:rPr lang="en-US" altLang="ko-KR" sz="1100" b="1">
                  <a:solidFill>
                    <a:srgbClr val="01469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  <a:r>
                <a:rPr lang="ko-KR" altLang="en-US" sz="1100" b="1" smtClean="0">
                  <a:solidFill>
                    <a:srgbClr val="01469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작성</a:t>
              </a:r>
              <a:endParaRPr lang="ko-KR" altLang="en-US" sz="1100" b="1" dirty="0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511732" y="2992873"/>
              <a:ext cx="1585283" cy="394003"/>
            </a:xfrm>
            <a:prstGeom prst="rect">
              <a:avLst/>
            </a:prstGeom>
            <a:solidFill>
              <a:srgbClr val="F8F8F8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b="1" smtClean="0">
                  <a:solidFill>
                    <a:srgbClr val="01469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공지</a:t>
              </a:r>
              <a:r>
                <a:rPr lang="en-US" altLang="ko-KR" sz="1100" b="1" smtClean="0">
                  <a:solidFill>
                    <a:srgbClr val="01469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/</a:t>
              </a:r>
              <a:r>
                <a:rPr lang="ko-KR" altLang="en-US" sz="1100" b="1" smtClean="0">
                  <a:solidFill>
                    <a:srgbClr val="01469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홍보 콘텐츠 작성</a:t>
              </a:r>
              <a:endParaRPr lang="ko-KR" altLang="en-US" sz="1100" b="1" dirty="0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</p:grpSp>
      <p:cxnSp>
        <p:nvCxnSpPr>
          <p:cNvPr id="59" name="직선 연결선 58"/>
          <p:cNvCxnSpPr>
            <a:stCxn id="42" idx="3"/>
            <a:endCxn id="35" idx="1"/>
          </p:cNvCxnSpPr>
          <p:nvPr/>
        </p:nvCxnSpPr>
        <p:spPr>
          <a:xfrm flipV="1">
            <a:off x="3244639" y="3319848"/>
            <a:ext cx="697691" cy="11962"/>
          </a:xfrm>
          <a:prstGeom prst="line">
            <a:avLst/>
          </a:prstGeom>
          <a:ln w="3175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>
            <a:stCxn id="42" idx="3"/>
            <a:endCxn id="43" idx="1"/>
          </p:cNvCxnSpPr>
          <p:nvPr/>
        </p:nvCxnSpPr>
        <p:spPr>
          <a:xfrm flipV="1">
            <a:off x="3244639" y="2963718"/>
            <a:ext cx="697691" cy="368092"/>
          </a:xfrm>
          <a:prstGeom prst="line">
            <a:avLst/>
          </a:prstGeom>
          <a:ln w="3175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>
            <a:stCxn id="42" idx="3"/>
            <a:endCxn id="44" idx="1"/>
          </p:cNvCxnSpPr>
          <p:nvPr/>
        </p:nvCxnSpPr>
        <p:spPr>
          <a:xfrm>
            <a:off x="3244639" y="3331810"/>
            <a:ext cx="697691" cy="343075"/>
          </a:xfrm>
          <a:prstGeom prst="line">
            <a:avLst/>
          </a:prstGeom>
          <a:ln w="3175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6423067" y="2814637"/>
            <a:ext cx="1585283" cy="1009328"/>
            <a:chOff x="3511732" y="2522266"/>
            <a:chExt cx="1585283" cy="1333772"/>
          </a:xfrm>
        </p:grpSpPr>
        <p:sp>
          <p:nvSpPr>
            <p:cNvPr id="69" name="직사각형 68"/>
            <p:cNvSpPr/>
            <p:nvPr/>
          </p:nvSpPr>
          <p:spPr>
            <a:xfrm>
              <a:off x="3511732" y="2522266"/>
              <a:ext cx="1585283" cy="394003"/>
            </a:xfrm>
            <a:prstGeom prst="rect">
              <a:avLst/>
            </a:prstGeom>
            <a:solidFill>
              <a:srgbClr val="F8F8F8"/>
            </a:solidFill>
            <a:ln w="19050">
              <a:solidFill>
                <a:srgbClr val="C80051"/>
              </a:solidFill>
            </a:ln>
          </p:spPr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b="1">
                  <a:solidFill>
                    <a:srgbClr val="01469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상담원 배포</a:t>
              </a:r>
              <a:endParaRPr lang="en-US" altLang="ko-KR" sz="1100" b="1" dirty="0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3511732" y="3462035"/>
              <a:ext cx="1585283" cy="394003"/>
            </a:xfrm>
            <a:prstGeom prst="rect">
              <a:avLst/>
            </a:prstGeom>
            <a:solidFill>
              <a:srgbClr val="F8F8F8"/>
            </a:solidFill>
            <a:ln w="19050">
              <a:solidFill>
                <a:srgbClr val="C80051"/>
              </a:solidFill>
            </a:ln>
          </p:spPr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b="1">
                  <a:solidFill>
                    <a:srgbClr val="01469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챗봇 즉시 적용</a:t>
              </a:r>
              <a:endParaRPr lang="ko-KR" altLang="en-US" sz="1100" b="1" dirty="0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3511732" y="2992873"/>
              <a:ext cx="1585283" cy="394003"/>
            </a:xfrm>
            <a:prstGeom prst="rect">
              <a:avLst/>
            </a:prstGeom>
            <a:solidFill>
              <a:srgbClr val="F8F8F8"/>
            </a:solidFill>
            <a:ln w="19050">
              <a:solidFill>
                <a:srgbClr val="C80051"/>
              </a:solidFill>
            </a:ln>
          </p:spPr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b="1">
                  <a:solidFill>
                    <a:srgbClr val="01469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웹</a:t>
              </a:r>
              <a:r>
                <a:rPr lang="en-US" altLang="ko-KR" sz="1100" b="1">
                  <a:solidFill>
                    <a:srgbClr val="01469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/</a:t>
              </a:r>
              <a:r>
                <a:rPr lang="ko-KR" altLang="en-US" sz="1100" b="1">
                  <a:solidFill>
                    <a:srgbClr val="01469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앱에 게시</a:t>
              </a:r>
              <a:endParaRPr lang="ko-KR" altLang="en-US" sz="1100" b="1" dirty="0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</p:grpSp>
      <p:cxnSp>
        <p:nvCxnSpPr>
          <p:cNvPr id="72" name="직선 연결선 71"/>
          <p:cNvCxnSpPr>
            <a:stCxn id="43" idx="3"/>
            <a:endCxn id="69" idx="1"/>
          </p:cNvCxnSpPr>
          <p:nvPr/>
        </p:nvCxnSpPr>
        <p:spPr>
          <a:xfrm>
            <a:off x="5527613" y="2963718"/>
            <a:ext cx="895454" cy="0"/>
          </a:xfrm>
          <a:prstGeom prst="line">
            <a:avLst/>
          </a:prstGeom>
          <a:ln w="3175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>
            <a:stCxn id="35" idx="3"/>
            <a:endCxn id="71" idx="1"/>
          </p:cNvCxnSpPr>
          <p:nvPr/>
        </p:nvCxnSpPr>
        <p:spPr>
          <a:xfrm>
            <a:off x="5527613" y="3319848"/>
            <a:ext cx="895454" cy="0"/>
          </a:xfrm>
          <a:prstGeom prst="line">
            <a:avLst/>
          </a:prstGeom>
          <a:ln w="3175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>
            <a:stCxn id="44" idx="3"/>
            <a:endCxn id="70" idx="1"/>
          </p:cNvCxnSpPr>
          <p:nvPr/>
        </p:nvCxnSpPr>
        <p:spPr>
          <a:xfrm>
            <a:off x="5527613" y="3674885"/>
            <a:ext cx="895454" cy="0"/>
          </a:xfrm>
          <a:prstGeom prst="line">
            <a:avLst/>
          </a:prstGeom>
          <a:ln w="3175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34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서비스 구성도 예시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95960" y="684346"/>
            <a:ext cx="9246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 err="1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danbee.Ai</a:t>
            </a:r>
            <a:r>
              <a:rPr lang="ko-KR" altLang="en-US" sz="2000" b="1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는 대화의 </a:t>
            </a:r>
            <a:r>
              <a:rPr lang="ko-KR" altLang="en-US" sz="2000" b="1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의도와 흐름에 대한 로그만 남으며 고객의 </a:t>
            </a:r>
            <a:r>
              <a:rPr lang="ko-KR" altLang="en-US" sz="2000" b="1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개인정보는 </a:t>
            </a:r>
            <a:r>
              <a:rPr lang="ko-KR" altLang="en-US" sz="2000" b="1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취급하지 않음</a:t>
            </a:r>
            <a:endParaRPr lang="en-US" altLang="ko-KR" sz="2000" b="1" dirty="0">
              <a:solidFill>
                <a:srgbClr val="C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492680" y="2431750"/>
            <a:ext cx="1296000" cy="1260000"/>
          </a:xfrm>
          <a:prstGeom prst="ellipse">
            <a:avLst/>
          </a:prstGeom>
          <a:solidFill>
            <a:srgbClr val="F8F8F8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ko-KR" altLang="en-US" sz="1100" b="1">
              <a:solidFill>
                <a:srgbClr val="01469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85" name="Picture 2" descr="avatar, male, man, person, profile, us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28" y="2962860"/>
            <a:ext cx="539999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4" descr="avatar, female, girl, person, user, woman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585" y="2854788"/>
            <a:ext cx="503998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6" descr="avatar, male, man, person, suit,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2818844"/>
            <a:ext cx="539999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TextBox 87"/>
          <p:cNvSpPr txBox="1"/>
          <p:nvPr/>
        </p:nvSpPr>
        <p:spPr>
          <a:xfrm>
            <a:off x="867540" y="2467979"/>
            <a:ext cx="542988" cy="331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20000"/>
              </a:lnSpc>
              <a:spcBef>
                <a:spcPts val="600"/>
              </a:spcBef>
            </a:pP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고객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89" name="Freeform 7"/>
          <p:cNvSpPr>
            <a:spLocks noChangeAspect="1" noEditPoints="1"/>
          </p:cNvSpPr>
          <p:nvPr/>
        </p:nvSpPr>
        <p:spPr bwMode="auto">
          <a:xfrm>
            <a:off x="2542991" y="2359750"/>
            <a:ext cx="753825" cy="1404000"/>
          </a:xfrm>
          <a:custGeom>
            <a:avLst/>
            <a:gdLst>
              <a:gd name="T0" fmla="*/ 826 w 1923"/>
              <a:gd name="T1" fmla="*/ 3252 h 3579"/>
              <a:gd name="T2" fmla="*/ 778 w 1923"/>
              <a:gd name="T3" fmla="*/ 3299 h 3579"/>
              <a:gd name="T4" fmla="*/ 771 w 1923"/>
              <a:gd name="T5" fmla="*/ 3368 h 3579"/>
              <a:gd name="T6" fmla="*/ 807 w 1923"/>
              <a:gd name="T7" fmla="*/ 3426 h 3579"/>
              <a:gd name="T8" fmla="*/ 871 w 1923"/>
              <a:gd name="T9" fmla="*/ 3448 h 3579"/>
              <a:gd name="T10" fmla="*/ 1097 w 1923"/>
              <a:gd name="T11" fmla="*/ 3438 h 3579"/>
              <a:gd name="T12" fmla="*/ 1144 w 1923"/>
              <a:gd name="T13" fmla="*/ 3390 h 3579"/>
              <a:gd name="T14" fmla="*/ 1152 w 1923"/>
              <a:gd name="T15" fmla="*/ 3321 h 3579"/>
              <a:gd name="T16" fmla="*/ 1117 w 1923"/>
              <a:gd name="T17" fmla="*/ 3264 h 3579"/>
              <a:gd name="T18" fmla="*/ 1051 w 1923"/>
              <a:gd name="T19" fmla="*/ 3241 h 3579"/>
              <a:gd name="T20" fmla="*/ 109 w 1923"/>
              <a:gd name="T21" fmla="*/ 3159 h 3579"/>
              <a:gd name="T22" fmla="*/ 109 w 1923"/>
              <a:gd name="T23" fmla="*/ 419 h 3579"/>
              <a:gd name="T24" fmla="*/ 770 w 1923"/>
              <a:gd name="T25" fmla="*/ 164 h 3579"/>
              <a:gd name="T26" fmla="*/ 777 w 1923"/>
              <a:gd name="T27" fmla="*/ 195 h 3579"/>
              <a:gd name="T28" fmla="*/ 1145 w 1923"/>
              <a:gd name="T29" fmla="*/ 195 h 3579"/>
              <a:gd name="T30" fmla="*/ 1153 w 1923"/>
              <a:gd name="T31" fmla="*/ 164 h 3579"/>
              <a:gd name="T32" fmla="*/ 788 w 1923"/>
              <a:gd name="T33" fmla="*/ 153 h 3579"/>
              <a:gd name="T34" fmla="*/ 419 w 1923"/>
              <a:gd name="T35" fmla="*/ 109 h 3579"/>
              <a:gd name="T36" fmla="*/ 411 w 1923"/>
              <a:gd name="T37" fmla="*/ 148 h 3579"/>
              <a:gd name="T38" fmla="*/ 444 w 1923"/>
              <a:gd name="T39" fmla="*/ 170 h 3579"/>
              <a:gd name="T40" fmla="*/ 478 w 1923"/>
              <a:gd name="T41" fmla="*/ 148 h 3579"/>
              <a:gd name="T42" fmla="*/ 470 w 1923"/>
              <a:gd name="T43" fmla="*/ 109 h 3579"/>
              <a:gd name="T44" fmla="*/ 281 w 1923"/>
              <a:gd name="T45" fmla="*/ 77 h 3579"/>
              <a:gd name="T46" fmla="*/ 234 w 1923"/>
              <a:gd name="T47" fmla="*/ 101 h 3579"/>
              <a:gd name="T48" fmla="*/ 227 w 1923"/>
              <a:gd name="T49" fmla="*/ 153 h 3579"/>
              <a:gd name="T50" fmla="*/ 263 w 1923"/>
              <a:gd name="T51" fmla="*/ 189 h 3579"/>
              <a:gd name="T52" fmla="*/ 315 w 1923"/>
              <a:gd name="T53" fmla="*/ 181 h 3579"/>
              <a:gd name="T54" fmla="*/ 339 w 1923"/>
              <a:gd name="T55" fmla="*/ 135 h 3579"/>
              <a:gd name="T56" fmla="*/ 315 w 1923"/>
              <a:gd name="T57" fmla="*/ 88 h 3579"/>
              <a:gd name="T58" fmla="*/ 258 w 1923"/>
              <a:gd name="T59" fmla="*/ 0 h 3579"/>
              <a:gd name="T60" fmla="*/ 1747 w 1923"/>
              <a:gd name="T61" fmla="*/ 13 h 3579"/>
              <a:gd name="T62" fmla="*/ 1847 w 1923"/>
              <a:gd name="T63" fmla="*/ 76 h 3579"/>
              <a:gd name="T64" fmla="*/ 1911 w 1923"/>
              <a:gd name="T65" fmla="*/ 177 h 3579"/>
              <a:gd name="T66" fmla="*/ 1923 w 1923"/>
              <a:gd name="T67" fmla="*/ 3321 h 3579"/>
              <a:gd name="T68" fmla="*/ 1894 w 1923"/>
              <a:gd name="T69" fmla="*/ 3439 h 3579"/>
              <a:gd name="T70" fmla="*/ 1818 w 1923"/>
              <a:gd name="T71" fmla="*/ 3530 h 3579"/>
              <a:gd name="T72" fmla="*/ 1707 w 1923"/>
              <a:gd name="T73" fmla="*/ 3576 h 3579"/>
              <a:gd name="T74" fmla="*/ 216 w 1923"/>
              <a:gd name="T75" fmla="*/ 3576 h 3579"/>
              <a:gd name="T76" fmla="*/ 105 w 1923"/>
              <a:gd name="T77" fmla="*/ 3530 h 3579"/>
              <a:gd name="T78" fmla="*/ 29 w 1923"/>
              <a:gd name="T79" fmla="*/ 3439 h 3579"/>
              <a:gd name="T80" fmla="*/ 0 w 1923"/>
              <a:gd name="T81" fmla="*/ 3321 h 3579"/>
              <a:gd name="T82" fmla="*/ 13 w 1923"/>
              <a:gd name="T83" fmla="*/ 177 h 3579"/>
              <a:gd name="T84" fmla="*/ 75 w 1923"/>
              <a:gd name="T85" fmla="*/ 76 h 3579"/>
              <a:gd name="T86" fmla="*/ 176 w 1923"/>
              <a:gd name="T87" fmla="*/ 13 h 3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923" h="3579">
                <a:moveTo>
                  <a:pt x="871" y="3241"/>
                </a:moveTo>
                <a:lnTo>
                  <a:pt x="848" y="3244"/>
                </a:lnTo>
                <a:lnTo>
                  <a:pt x="826" y="3252"/>
                </a:lnTo>
                <a:lnTo>
                  <a:pt x="807" y="3264"/>
                </a:lnTo>
                <a:lnTo>
                  <a:pt x="791" y="3280"/>
                </a:lnTo>
                <a:lnTo>
                  <a:pt x="778" y="3299"/>
                </a:lnTo>
                <a:lnTo>
                  <a:pt x="771" y="3321"/>
                </a:lnTo>
                <a:lnTo>
                  <a:pt x="768" y="3345"/>
                </a:lnTo>
                <a:lnTo>
                  <a:pt x="771" y="3368"/>
                </a:lnTo>
                <a:lnTo>
                  <a:pt x="778" y="3390"/>
                </a:lnTo>
                <a:lnTo>
                  <a:pt x="791" y="3409"/>
                </a:lnTo>
                <a:lnTo>
                  <a:pt x="807" y="3426"/>
                </a:lnTo>
                <a:lnTo>
                  <a:pt x="826" y="3438"/>
                </a:lnTo>
                <a:lnTo>
                  <a:pt x="848" y="3446"/>
                </a:lnTo>
                <a:lnTo>
                  <a:pt x="871" y="3448"/>
                </a:lnTo>
                <a:lnTo>
                  <a:pt x="1051" y="3448"/>
                </a:lnTo>
                <a:lnTo>
                  <a:pt x="1076" y="3446"/>
                </a:lnTo>
                <a:lnTo>
                  <a:pt x="1097" y="3438"/>
                </a:lnTo>
                <a:lnTo>
                  <a:pt x="1117" y="3426"/>
                </a:lnTo>
                <a:lnTo>
                  <a:pt x="1132" y="3409"/>
                </a:lnTo>
                <a:lnTo>
                  <a:pt x="1144" y="3390"/>
                </a:lnTo>
                <a:lnTo>
                  <a:pt x="1152" y="3368"/>
                </a:lnTo>
                <a:lnTo>
                  <a:pt x="1155" y="3345"/>
                </a:lnTo>
                <a:lnTo>
                  <a:pt x="1152" y="3321"/>
                </a:lnTo>
                <a:lnTo>
                  <a:pt x="1144" y="3299"/>
                </a:lnTo>
                <a:lnTo>
                  <a:pt x="1132" y="3280"/>
                </a:lnTo>
                <a:lnTo>
                  <a:pt x="1117" y="3264"/>
                </a:lnTo>
                <a:lnTo>
                  <a:pt x="1097" y="3252"/>
                </a:lnTo>
                <a:lnTo>
                  <a:pt x="1076" y="3244"/>
                </a:lnTo>
                <a:lnTo>
                  <a:pt x="1051" y="3241"/>
                </a:lnTo>
                <a:lnTo>
                  <a:pt x="871" y="3241"/>
                </a:lnTo>
                <a:close/>
                <a:moveTo>
                  <a:pt x="109" y="419"/>
                </a:moveTo>
                <a:lnTo>
                  <a:pt x="109" y="3159"/>
                </a:lnTo>
                <a:lnTo>
                  <a:pt x="1814" y="3159"/>
                </a:lnTo>
                <a:lnTo>
                  <a:pt x="1814" y="419"/>
                </a:lnTo>
                <a:lnTo>
                  <a:pt x="109" y="419"/>
                </a:lnTo>
                <a:close/>
                <a:moveTo>
                  <a:pt x="788" y="153"/>
                </a:moveTo>
                <a:lnTo>
                  <a:pt x="777" y="156"/>
                </a:lnTo>
                <a:lnTo>
                  <a:pt x="770" y="164"/>
                </a:lnTo>
                <a:lnTo>
                  <a:pt x="766" y="176"/>
                </a:lnTo>
                <a:lnTo>
                  <a:pt x="770" y="187"/>
                </a:lnTo>
                <a:lnTo>
                  <a:pt x="777" y="195"/>
                </a:lnTo>
                <a:lnTo>
                  <a:pt x="788" y="198"/>
                </a:lnTo>
                <a:lnTo>
                  <a:pt x="1134" y="198"/>
                </a:lnTo>
                <a:lnTo>
                  <a:pt x="1145" y="195"/>
                </a:lnTo>
                <a:lnTo>
                  <a:pt x="1153" y="187"/>
                </a:lnTo>
                <a:lnTo>
                  <a:pt x="1156" y="176"/>
                </a:lnTo>
                <a:lnTo>
                  <a:pt x="1153" y="164"/>
                </a:lnTo>
                <a:lnTo>
                  <a:pt x="1145" y="156"/>
                </a:lnTo>
                <a:lnTo>
                  <a:pt x="1134" y="153"/>
                </a:lnTo>
                <a:lnTo>
                  <a:pt x="788" y="153"/>
                </a:lnTo>
                <a:close/>
                <a:moveTo>
                  <a:pt x="444" y="98"/>
                </a:moveTo>
                <a:lnTo>
                  <a:pt x="431" y="102"/>
                </a:lnTo>
                <a:lnTo>
                  <a:pt x="419" y="109"/>
                </a:lnTo>
                <a:lnTo>
                  <a:pt x="411" y="121"/>
                </a:lnTo>
                <a:lnTo>
                  <a:pt x="409" y="135"/>
                </a:lnTo>
                <a:lnTo>
                  <a:pt x="411" y="148"/>
                </a:lnTo>
                <a:lnTo>
                  <a:pt x="419" y="160"/>
                </a:lnTo>
                <a:lnTo>
                  <a:pt x="430" y="168"/>
                </a:lnTo>
                <a:lnTo>
                  <a:pt x="444" y="170"/>
                </a:lnTo>
                <a:lnTo>
                  <a:pt x="459" y="168"/>
                </a:lnTo>
                <a:lnTo>
                  <a:pt x="470" y="160"/>
                </a:lnTo>
                <a:lnTo>
                  <a:pt x="478" y="148"/>
                </a:lnTo>
                <a:lnTo>
                  <a:pt x="481" y="135"/>
                </a:lnTo>
                <a:lnTo>
                  <a:pt x="478" y="121"/>
                </a:lnTo>
                <a:lnTo>
                  <a:pt x="470" y="109"/>
                </a:lnTo>
                <a:lnTo>
                  <a:pt x="459" y="102"/>
                </a:lnTo>
                <a:lnTo>
                  <a:pt x="444" y="98"/>
                </a:lnTo>
                <a:close/>
                <a:moveTo>
                  <a:pt x="281" y="77"/>
                </a:moveTo>
                <a:lnTo>
                  <a:pt x="263" y="80"/>
                </a:lnTo>
                <a:lnTo>
                  <a:pt x="248" y="88"/>
                </a:lnTo>
                <a:lnTo>
                  <a:pt x="234" y="101"/>
                </a:lnTo>
                <a:lnTo>
                  <a:pt x="227" y="116"/>
                </a:lnTo>
                <a:lnTo>
                  <a:pt x="223" y="135"/>
                </a:lnTo>
                <a:lnTo>
                  <a:pt x="227" y="153"/>
                </a:lnTo>
                <a:lnTo>
                  <a:pt x="234" y="169"/>
                </a:lnTo>
                <a:lnTo>
                  <a:pt x="248" y="181"/>
                </a:lnTo>
                <a:lnTo>
                  <a:pt x="263" y="189"/>
                </a:lnTo>
                <a:lnTo>
                  <a:pt x="281" y="192"/>
                </a:lnTo>
                <a:lnTo>
                  <a:pt x="300" y="189"/>
                </a:lnTo>
                <a:lnTo>
                  <a:pt x="315" y="181"/>
                </a:lnTo>
                <a:lnTo>
                  <a:pt x="328" y="169"/>
                </a:lnTo>
                <a:lnTo>
                  <a:pt x="336" y="153"/>
                </a:lnTo>
                <a:lnTo>
                  <a:pt x="339" y="135"/>
                </a:lnTo>
                <a:lnTo>
                  <a:pt x="336" y="116"/>
                </a:lnTo>
                <a:lnTo>
                  <a:pt x="328" y="101"/>
                </a:lnTo>
                <a:lnTo>
                  <a:pt x="315" y="88"/>
                </a:lnTo>
                <a:lnTo>
                  <a:pt x="300" y="80"/>
                </a:lnTo>
                <a:lnTo>
                  <a:pt x="281" y="77"/>
                </a:lnTo>
                <a:close/>
                <a:moveTo>
                  <a:pt x="258" y="0"/>
                </a:moveTo>
                <a:lnTo>
                  <a:pt x="1665" y="0"/>
                </a:lnTo>
                <a:lnTo>
                  <a:pt x="1707" y="3"/>
                </a:lnTo>
                <a:lnTo>
                  <a:pt x="1747" y="13"/>
                </a:lnTo>
                <a:lnTo>
                  <a:pt x="1783" y="29"/>
                </a:lnTo>
                <a:lnTo>
                  <a:pt x="1818" y="50"/>
                </a:lnTo>
                <a:lnTo>
                  <a:pt x="1847" y="76"/>
                </a:lnTo>
                <a:lnTo>
                  <a:pt x="1873" y="106"/>
                </a:lnTo>
                <a:lnTo>
                  <a:pt x="1894" y="139"/>
                </a:lnTo>
                <a:lnTo>
                  <a:pt x="1911" y="177"/>
                </a:lnTo>
                <a:lnTo>
                  <a:pt x="1919" y="217"/>
                </a:lnTo>
                <a:lnTo>
                  <a:pt x="1923" y="259"/>
                </a:lnTo>
                <a:lnTo>
                  <a:pt x="1923" y="3321"/>
                </a:lnTo>
                <a:lnTo>
                  <a:pt x="1919" y="3363"/>
                </a:lnTo>
                <a:lnTo>
                  <a:pt x="1911" y="3403"/>
                </a:lnTo>
                <a:lnTo>
                  <a:pt x="1894" y="3439"/>
                </a:lnTo>
                <a:lnTo>
                  <a:pt x="1873" y="3473"/>
                </a:lnTo>
                <a:lnTo>
                  <a:pt x="1847" y="3503"/>
                </a:lnTo>
                <a:lnTo>
                  <a:pt x="1818" y="3530"/>
                </a:lnTo>
                <a:lnTo>
                  <a:pt x="1783" y="3551"/>
                </a:lnTo>
                <a:lnTo>
                  <a:pt x="1747" y="3566"/>
                </a:lnTo>
                <a:lnTo>
                  <a:pt x="1707" y="3576"/>
                </a:lnTo>
                <a:lnTo>
                  <a:pt x="1665" y="3579"/>
                </a:lnTo>
                <a:lnTo>
                  <a:pt x="258" y="3579"/>
                </a:lnTo>
                <a:lnTo>
                  <a:pt x="216" y="3576"/>
                </a:lnTo>
                <a:lnTo>
                  <a:pt x="176" y="3566"/>
                </a:lnTo>
                <a:lnTo>
                  <a:pt x="139" y="3551"/>
                </a:lnTo>
                <a:lnTo>
                  <a:pt x="105" y="3530"/>
                </a:lnTo>
                <a:lnTo>
                  <a:pt x="75" y="3503"/>
                </a:lnTo>
                <a:lnTo>
                  <a:pt x="50" y="3473"/>
                </a:lnTo>
                <a:lnTo>
                  <a:pt x="29" y="3439"/>
                </a:lnTo>
                <a:lnTo>
                  <a:pt x="13" y="3403"/>
                </a:lnTo>
                <a:lnTo>
                  <a:pt x="3" y="3363"/>
                </a:lnTo>
                <a:lnTo>
                  <a:pt x="0" y="3321"/>
                </a:lnTo>
                <a:lnTo>
                  <a:pt x="0" y="259"/>
                </a:lnTo>
                <a:lnTo>
                  <a:pt x="3" y="217"/>
                </a:lnTo>
                <a:lnTo>
                  <a:pt x="13" y="177"/>
                </a:lnTo>
                <a:lnTo>
                  <a:pt x="29" y="139"/>
                </a:lnTo>
                <a:lnTo>
                  <a:pt x="50" y="106"/>
                </a:lnTo>
                <a:lnTo>
                  <a:pt x="75" y="76"/>
                </a:lnTo>
                <a:lnTo>
                  <a:pt x="105" y="50"/>
                </a:lnTo>
                <a:lnTo>
                  <a:pt x="139" y="29"/>
                </a:lnTo>
                <a:lnTo>
                  <a:pt x="176" y="13"/>
                </a:lnTo>
                <a:lnTo>
                  <a:pt x="216" y="3"/>
                </a:lnTo>
                <a:lnTo>
                  <a:pt x="258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>
              <a:solidFill>
                <a:schemeClr val="bg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90" name="왼쪽/오른쪽 화살표 89"/>
          <p:cNvSpPr/>
          <p:nvPr/>
        </p:nvSpPr>
        <p:spPr>
          <a:xfrm rot="10800000">
            <a:off x="1856657" y="2935750"/>
            <a:ext cx="576000" cy="252000"/>
          </a:xfrm>
          <a:prstGeom prst="leftRightArrow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93" name="Freeform 13"/>
          <p:cNvSpPr>
            <a:spLocks noChangeAspect="1" noEditPoints="1"/>
          </p:cNvSpPr>
          <p:nvPr/>
        </p:nvSpPr>
        <p:spPr bwMode="auto">
          <a:xfrm>
            <a:off x="4250612" y="2647750"/>
            <a:ext cx="685805" cy="828000"/>
          </a:xfrm>
          <a:custGeom>
            <a:avLst/>
            <a:gdLst/>
            <a:ahLst/>
            <a:cxnLst>
              <a:cxn ang="0">
                <a:pos x="7" y="0"/>
              </a:cxn>
              <a:cxn ang="0">
                <a:pos x="189" y="0"/>
              </a:cxn>
              <a:cxn ang="0">
                <a:pos x="196" y="6"/>
              </a:cxn>
              <a:cxn ang="0">
                <a:pos x="196" y="44"/>
              </a:cxn>
              <a:cxn ang="0">
                <a:pos x="189" y="50"/>
              </a:cxn>
              <a:cxn ang="0">
                <a:pos x="7" y="50"/>
              </a:cxn>
              <a:cxn ang="0">
                <a:pos x="0" y="44"/>
              </a:cxn>
              <a:cxn ang="0">
                <a:pos x="0" y="6"/>
              </a:cxn>
              <a:cxn ang="0">
                <a:pos x="7" y="0"/>
              </a:cxn>
              <a:cxn ang="0">
                <a:pos x="169" y="18"/>
              </a:cxn>
              <a:cxn ang="0">
                <a:pos x="182" y="18"/>
              </a:cxn>
              <a:cxn ang="0">
                <a:pos x="182" y="32"/>
              </a:cxn>
              <a:cxn ang="0">
                <a:pos x="169" y="32"/>
              </a:cxn>
              <a:cxn ang="0">
                <a:pos x="169" y="18"/>
              </a:cxn>
              <a:cxn ang="0">
                <a:pos x="7" y="58"/>
              </a:cxn>
              <a:cxn ang="0">
                <a:pos x="189" y="58"/>
              </a:cxn>
              <a:cxn ang="0">
                <a:pos x="196" y="64"/>
              </a:cxn>
              <a:cxn ang="0">
                <a:pos x="196" y="103"/>
              </a:cxn>
              <a:cxn ang="0">
                <a:pos x="189" y="108"/>
              </a:cxn>
              <a:cxn ang="0">
                <a:pos x="7" y="108"/>
              </a:cxn>
              <a:cxn ang="0">
                <a:pos x="0" y="103"/>
              </a:cxn>
              <a:cxn ang="0">
                <a:pos x="0" y="64"/>
              </a:cxn>
              <a:cxn ang="0">
                <a:pos x="7" y="58"/>
              </a:cxn>
              <a:cxn ang="0">
                <a:pos x="169" y="77"/>
              </a:cxn>
              <a:cxn ang="0">
                <a:pos x="182" y="77"/>
              </a:cxn>
              <a:cxn ang="0">
                <a:pos x="182" y="90"/>
              </a:cxn>
              <a:cxn ang="0">
                <a:pos x="169" y="90"/>
              </a:cxn>
              <a:cxn ang="0">
                <a:pos x="169" y="77"/>
              </a:cxn>
              <a:cxn ang="0">
                <a:pos x="7" y="117"/>
              </a:cxn>
              <a:cxn ang="0">
                <a:pos x="189" y="117"/>
              </a:cxn>
              <a:cxn ang="0">
                <a:pos x="196" y="122"/>
              </a:cxn>
              <a:cxn ang="0">
                <a:pos x="196" y="161"/>
              </a:cxn>
              <a:cxn ang="0">
                <a:pos x="189" y="167"/>
              </a:cxn>
              <a:cxn ang="0">
                <a:pos x="7" y="167"/>
              </a:cxn>
              <a:cxn ang="0">
                <a:pos x="0" y="161"/>
              </a:cxn>
              <a:cxn ang="0">
                <a:pos x="0" y="122"/>
              </a:cxn>
              <a:cxn ang="0">
                <a:pos x="7" y="117"/>
              </a:cxn>
              <a:cxn ang="0">
                <a:pos x="169" y="135"/>
              </a:cxn>
              <a:cxn ang="0">
                <a:pos x="182" y="135"/>
              </a:cxn>
              <a:cxn ang="0">
                <a:pos x="182" y="148"/>
              </a:cxn>
              <a:cxn ang="0">
                <a:pos x="169" y="148"/>
              </a:cxn>
              <a:cxn ang="0">
                <a:pos x="169" y="135"/>
              </a:cxn>
              <a:cxn ang="0">
                <a:pos x="179" y="229"/>
              </a:cxn>
              <a:cxn ang="0">
                <a:pos x="127" y="229"/>
              </a:cxn>
              <a:cxn ang="0">
                <a:pos x="127" y="212"/>
              </a:cxn>
              <a:cxn ang="0">
                <a:pos x="179" y="212"/>
              </a:cxn>
              <a:cxn ang="0">
                <a:pos x="179" y="229"/>
              </a:cxn>
              <a:cxn ang="0">
                <a:pos x="69" y="229"/>
              </a:cxn>
              <a:cxn ang="0">
                <a:pos x="17" y="229"/>
              </a:cxn>
              <a:cxn ang="0">
                <a:pos x="17" y="212"/>
              </a:cxn>
              <a:cxn ang="0">
                <a:pos x="69" y="212"/>
              </a:cxn>
              <a:cxn ang="0">
                <a:pos x="69" y="229"/>
              </a:cxn>
              <a:cxn ang="0">
                <a:pos x="107" y="204"/>
              </a:cxn>
              <a:cxn ang="0">
                <a:pos x="118" y="204"/>
              </a:cxn>
              <a:cxn ang="0">
                <a:pos x="118" y="237"/>
              </a:cxn>
              <a:cxn ang="0">
                <a:pos x="78" y="237"/>
              </a:cxn>
              <a:cxn ang="0">
                <a:pos x="78" y="204"/>
              </a:cxn>
              <a:cxn ang="0">
                <a:pos x="89" y="204"/>
              </a:cxn>
              <a:cxn ang="0">
                <a:pos x="89" y="177"/>
              </a:cxn>
              <a:cxn ang="0">
                <a:pos x="107" y="177"/>
              </a:cxn>
              <a:cxn ang="0">
                <a:pos x="107" y="204"/>
              </a:cxn>
            </a:cxnLst>
            <a:rect l="0" t="0" r="r" b="b"/>
            <a:pathLst>
              <a:path w="196" h="237">
                <a:moveTo>
                  <a:pt x="7" y="0"/>
                </a:moveTo>
                <a:cubicBezTo>
                  <a:pt x="189" y="0"/>
                  <a:pt x="189" y="0"/>
                  <a:pt x="189" y="0"/>
                </a:cubicBezTo>
                <a:cubicBezTo>
                  <a:pt x="193" y="0"/>
                  <a:pt x="196" y="3"/>
                  <a:pt x="196" y="6"/>
                </a:cubicBezTo>
                <a:cubicBezTo>
                  <a:pt x="196" y="44"/>
                  <a:pt x="196" y="44"/>
                  <a:pt x="196" y="44"/>
                </a:cubicBezTo>
                <a:cubicBezTo>
                  <a:pt x="196" y="47"/>
                  <a:pt x="193" y="50"/>
                  <a:pt x="189" y="50"/>
                </a:cubicBezTo>
                <a:cubicBezTo>
                  <a:pt x="7" y="50"/>
                  <a:pt x="7" y="50"/>
                  <a:pt x="7" y="50"/>
                </a:cubicBezTo>
                <a:cubicBezTo>
                  <a:pt x="3" y="50"/>
                  <a:pt x="0" y="47"/>
                  <a:pt x="0" y="44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7" y="0"/>
                </a:cubicBezTo>
                <a:close/>
                <a:moveTo>
                  <a:pt x="169" y="18"/>
                </a:moveTo>
                <a:cubicBezTo>
                  <a:pt x="182" y="18"/>
                  <a:pt x="182" y="18"/>
                  <a:pt x="182" y="18"/>
                </a:cubicBezTo>
                <a:cubicBezTo>
                  <a:pt x="182" y="32"/>
                  <a:pt x="182" y="32"/>
                  <a:pt x="182" y="32"/>
                </a:cubicBezTo>
                <a:cubicBezTo>
                  <a:pt x="169" y="32"/>
                  <a:pt x="169" y="32"/>
                  <a:pt x="169" y="32"/>
                </a:cubicBezTo>
                <a:cubicBezTo>
                  <a:pt x="169" y="18"/>
                  <a:pt x="169" y="18"/>
                  <a:pt x="169" y="18"/>
                </a:cubicBezTo>
                <a:close/>
                <a:moveTo>
                  <a:pt x="7" y="58"/>
                </a:moveTo>
                <a:cubicBezTo>
                  <a:pt x="189" y="58"/>
                  <a:pt x="189" y="58"/>
                  <a:pt x="189" y="58"/>
                </a:cubicBezTo>
                <a:cubicBezTo>
                  <a:pt x="193" y="58"/>
                  <a:pt x="196" y="61"/>
                  <a:pt x="196" y="64"/>
                </a:cubicBezTo>
                <a:cubicBezTo>
                  <a:pt x="196" y="103"/>
                  <a:pt x="196" y="103"/>
                  <a:pt x="196" y="103"/>
                </a:cubicBezTo>
                <a:cubicBezTo>
                  <a:pt x="196" y="106"/>
                  <a:pt x="193" y="108"/>
                  <a:pt x="189" y="108"/>
                </a:cubicBezTo>
                <a:cubicBezTo>
                  <a:pt x="7" y="108"/>
                  <a:pt x="7" y="108"/>
                  <a:pt x="7" y="108"/>
                </a:cubicBezTo>
                <a:cubicBezTo>
                  <a:pt x="3" y="108"/>
                  <a:pt x="0" y="106"/>
                  <a:pt x="0" y="103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1"/>
                  <a:pt x="3" y="58"/>
                  <a:pt x="7" y="58"/>
                </a:cubicBezTo>
                <a:close/>
                <a:moveTo>
                  <a:pt x="169" y="77"/>
                </a:moveTo>
                <a:cubicBezTo>
                  <a:pt x="182" y="77"/>
                  <a:pt x="182" y="77"/>
                  <a:pt x="182" y="77"/>
                </a:cubicBezTo>
                <a:cubicBezTo>
                  <a:pt x="182" y="90"/>
                  <a:pt x="182" y="90"/>
                  <a:pt x="182" y="90"/>
                </a:cubicBezTo>
                <a:cubicBezTo>
                  <a:pt x="169" y="90"/>
                  <a:pt x="169" y="90"/>
                  <a:pt x="169" y="90"/>
                </a:cubicBezTo>
                <a:cubicBezTo>
                  <a:pt x="169" y="77"/>
                  <a:pt x="169" y="77"/>
                  <a:pt x="169" y="77"/>
                </a:cubicBezTo>
                <a:close/>
                <a:moveTo>
                  <a:pt x="7" y="117"/>
                </a:moveTo>
                <a:cubicBezTo>
                  <a:pt x="189" y="117"/>
                  <a:pt x="189" y="117"/>
                  <a:pt x="189" y="117"/>
                </a:cubicBezTo>
                <a:cubicBezTo>
                  <a:pt x="193" y="117"/>
                  <a:pt x="196" y="119"/>
                  <a:pt x="196" y="122"/>
                </a:cubicBezTo>
                <a:cubicBezTo>
                  <a:pt x="196" y="161"/>
                  <a:pt x="196" y="161"/>
                  <a:pt x="196" y="161"/>
                </a:cubicBezTo>
                <a:cubicBezTo>
                  <a:pt x="196" y="164"/>
                  <a:pt x="193" y="167"/>
                  <a:pt x="189" y="167"/>
                </a:cubicBezTo>
                <a:cubicBezTo>
                  <a:pt x="7" y="167"/>
                  <a:pt x="7" y="167"/>
                  <a:pt x="7" y="167"/>
                </a:cubicBezTo>
                <a:cubicBezTo>
                  <a:pt x="3" y="167"/>
                  <a:pt x="0" y="164"/>
                  <a:pt x="0" y="161"/>
                </a:cubicBezTo>
                <a:cubicBezTo>
                  <a:pt x="0" y="122"/>
                  <a:pt x="0" y="122"/>
                  <a:pt x="0" y="122"/>
                </a:cubicBezTo>
                <a:cubicBezTo>
                  <a:pt x="0" y="119"/>
                  <a:pt x="3" y="117"/>
                  <a:pt x="7" y="117"/>
                </a:cubicBezTo>
                <a:close/>
                <a:moveTo>
                  <a:pt x="169" y="135"/>
                </a:moveTo>
                <a:cubicBezTo>
                  <a:pt x="182" y="135"/>
                  <a:pt x="182" y="135"/>
                  <a:pt x="182" y="135"/>
                </a:cubicBezTo>
                <a:cubicBezTo>
                  <a:pt x="182" y="148"/>
                  <a:pt x="182" y="148"/>
                  <a:pt x="182" y="148"/>
                </a:cubicBezTo>
                <a:cubicBezTo>
                  <a:pt x="169" y="148"/>
                  <a:pt x="169" y="148"/>
                  <a:pt x="169" y="148"/>
                </a:cubicBezTo>
                <a:cubicBezTo>
                  <a:pt x="169" y="135"/>
                  <a:pt x="169" y="135"/>
                  <a:pt x="169" y="135"/>
                </a:cubicBezTo>
                <a:close/>
                <a:moveTo>
                  <a:pt x="179" y="229"/>
                </a:moveTo>
                <a:cubicBezTo>
                  <a:pt x="127" y="229"/>
                  <a:pt x="127" y="229"/>
                  <a:pt x="127" y="229"/>
                </a:cubicBezTo>
                <a:cubicBezTo>
                  <a:pt x="127" y="212"/>
                  <a:pt x="127" y="212"/>
                  <a:pt x="127" y="212"/>
                </a:cubicBezTo>
                <a:cubicBezTo>
                  <a:pt x="179" y="212"/>
                  <a:pt x="179" y="212"/>
                  <a:pt x="179" y="212"/>
                </a:cubicBezTo>
                <a:cubicBezTo>
                  <a:pt x="179" y="229"/>
                  <a:pt x="179" y="229"/>
                  <a:pt x="179" y="229"/>
                </a:cubicBezTo>
                <a:close/>
                <a:moveTo>
                  <a:pt x="69" y="229"/>
                </a:moveTo>
                <a:cubicBezTo>
                  <a:pt x="17" y="229"/>
                  <a:pt x="17" y="229"/>
                  <a:pt x="17" y="229"/>
                </a:cubicBezTo>
                <a:cubicBezTo>
                  <a:pt x="17" y="212"/>
                  <a:pt x="17" y="212"/>
                  <a:pt x="17" y="212"/>
                </a:cubicBezTo>
                <a:cubicBezTo>
                  <a:pt x="69" y="212"/>
                  <a:pt x="69" y="212"/>
                  <a:pt x="69" y="212"/>
                </a:cubicBezTo>
                <a:cubicBezTo>
                  <a:pt x="69" y="229"/>
                  <a:pt x="69" y="229"/>
                  <a:pt x="69" y="229"/>
                </a:cubicBezTo>
                <a:close/>
                <a:moveTo>
                  <a:pt x="107" y="204"/>
                </a:moveTo>
                <a:cubicBezTo>
                  <a:pt x="118" y="204"/>
                  <a:pt x="118" y="204"/>
                  <a:pt x="118" y="204"/>
                </a:cubicBezTo>
                <a:cubicBezTo>
                  <a:pt x="118" y="237"/>
                  <a:pt x="118" y="237"/>
                  <a:pt x="118" y="237"/>
                </a:cubicBezTo>
                <a:cubicBezTo>
                  <a:pt x="78" y="237"/>
                  <a:pt x="78" y="237"/>
                  <a:pt x="78" y="237"/>
                </a:cubicBezTo>
                <a:cubicBezTo>
                  <a:pt x="78" y="204"/>
                  <a:pt x="78" y="204"/>
                  <a:pt x="78" y="204"/>
                </a:cubicBezTo>
                <a:cubicBezTo>
                  <a:pt x="89" y="204"/>
                  <a:pt x="89" y="204"/>
                  <a:pt x="89" y="204"/>
                </a:cubicBezTo>
                <a:cubicBezTo>
                  <a:pt x="89" y="177"/>
                  <a:pt x="89" y="177"/>
                  <a:pt x="89" y="177"/>
                </a:cubicBezTo>
                <a:cubicBezTo>
                  <a:pt x="107" y="177"/>
                  <a:pt x="107" y="177"/>
                  <a:pt x="107" y="177"/>
                </a:cubicBezTo>
                <a:cubicBezTo>
                  <a:pt x="107" y="204"/>
                  <a:pt x="107" y="204"/>
                  <a:pt x="107" y="20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4" name="TextBox 93"/>
          <p:cNvSpPr txBox="1"/>
          <p:nvPr/>
        </p:nvSpPr>
        <p:spPr>
          <a:xfrm>
            <a:off x="4056651" y="3503332"/>
            <a:ext cx="108074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1400" b="1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App. Server</a:t>
            </a:r>
          </a:p>
        </p:txBody>
      </p:sp>
      <p:sp>
        <p:nvSpPr>
          <p:cNvPr id="97" name="Freeform 13"/>
          <p:cNvSpPr>
            <a:spLocks noChangeAspect="1" noEditPoints="1"/>
          </p:cNvSpPr>
          <p:nvPr/>
        </p:nvSpPr>
        <p:spPr bwMode="auto">
          <a:xfrm>
            <a:off x="4250612" y="4367428"/>
            <a:ext cx="685805" cy="828000"/>
          </a:xfrm>
          <a:custGeom>
            <a:avLst/>
            <a:gdLst/>
            <a:ahLst/>
            <a:cxnLst>
              <a:cxn ang="0">
                <a:pos x="7" y="0"/>
              </a:cxn>
              <a:cxn ang="0">
                <a:pos x="189" y="0"/>
              </a:cxn>
              <a:cxn ang="0">
                <a:pos x="196" y="6"/>
              </a:cxn>
              <a:cxn ang="0">
                <a:pos x="196" y="44"/>
              </a:cxn>
              <a:cxn ang="0">
                <a:pos x="189" y="50"/>
              </a:cxn>
              <a:cxn ang="0">
                <a:pos x="7" y="50"/>
              </a:cxn>
              <a:cxn ang="0">
                <a:pos x="0" y="44"/>
              </a:cxn>
              <a:cxn ang="0">
                <a:pos x="0" y="6"/>
              </a:cxn>
              <a:cxn ang="0">
                <a:pos x="7" y="0"/>
              </a:cxn>
              <a:cxn ang="0">
                <a:pos x="169" y="18"/>
              </a:cxn>
              <a:cxn ang="0">
                <a:pos x="182" y="18"/>
              </a:cxn>
              <a:cxn ang="0">
                <a:pos x="182" y="32"/>
              </a:cxn>
              <a:cxn ang="0">
                <a:pos x="169" y="32"/>
              </a:cxn>
              <a:cxn ang="0">
                <a:pos x="169" y="18"/>
              </a:cxn>
              <a:cxn ang="0">
                <a:pos x="7" y="58"/>
              </a:cxn>
              <a:cxn ang="0">
                <a:pos x="189" y="58"/>
              </a:cxn>
              <a:cxn ang="0">
                <a:pos x="196" y="64"/>
              </a:cxn>
              <a:cxn ang="0">
                <a:pos x="196" y="103"/>
              </a:cxn>
              <a:cxn ang="0">
                <a:pos x="189" y="108"/>
              </a:cxn>
              <a:cxn ang="0">
                <a:pos x="7" y="108"/>
              </a:cxn>
              <a:cxn ang="0">
                <a:pos x="0" y="103"/>
              </a:cxn>
              <a:cxn ang="0">
                <a:pos x="0" y="64"/>
              </a:cxn>
              <a:cxn ang="0">
                <a:pos x="7" y="58"/>
              </a:cxn>
              <a:cxn ang="0">
                <a:pos x="169" y="77"/>
              </a:cxn>
              <a:cxn ang="0">
                <a:pos x="182" y="77"/>
              </a:cxn>
              <a:cxn ang="0">
                <a:pos x="182" y="90"/>
              </a:cxn>
              <a:cxn ang="0">
                <a:pos x="169" y="90"/>
              </a:cxn>
              <a:cxn ang="0">
                <a:pos x="169" y="77"/>
              </a:cxn>
              <a:cxn ang="0">
                <a:pos x="7" y="117"/>
              </a:cxn>
              <a:cxn ang="0">
                <a:pos x="189" y="117"/>
              </a:cxn>
              <a:cxn ang="0">
                <a:pos x="196" y="122"/>
              </a:cxn>
              <a:cxn ang="0">
                <a:pos x="196" y="161"/>
              </a:cxn>
              <a:cxn ang="0">
                <a:pos x="189" y="167"/>
              </a:cxn>
              <a:cxn ang="0">
                <a:pos x="7" y="167"/>
              </a:cxn>
              <a:cxn ang="0">
                <a:pos x="0" y="161"/>
              </a:cxn>
              <a:cxn ang="0">
                <a:pos x="0" y="122"/>
              </a:cxn>
              <a:cxn ang="0">
                <a:pos x="7" y="117"/>
              </a:cxn>
              <a:cxn ang="0">
                <a:pos x="169" y="135"/>
              </a:cxn>
              <a:cxn ang="0">
                <a:pos x="182" y="135"/>
              </a:cxn>
              <a:cxn ang="0">
                <a:pos x="182" y="148"/>
              </a:cxn>
              <a:cxn ang="0">
                <a:pos x="169" y="148"/>
              </a:cxn>
              <a:cxn ang="0">
                <a:pos x="169" y="135"/>
              </a:cxn>
              <a:cxn ang="0">
                <a:pos x="179" y="229"/>
              </a:cxn>
              <a:cxn ang="0">
                <a:pos x="127" y="229"/>
              </a:cxn>
              <a:cxn ang="0">
                <a:pos x="127" y="212"/>
              </a:cxn>
              <a:cxn ang="0">
                <a:pos x="179" y="212"/>
              </a:cxn>
              <a:cxn ang="0">
                <a:pos x="179" y="229"/>
              </a:cxn>
              <a:cxn ang="0">
                <a:pos x="69" y="229"/>
              </a:cxn>
              <a:cxn ang="0">
                <a:pos x="17" y="229"/>
              </a:cxn>
              <a:cxn ang="0">
                <a:pos x="17" y="212"/>
              </a:cxn>
              <a:cxn ang="0">
                <a:pos x="69" y="212"/>
              </a:cxn>
              <a:cxn ang="0">
                <a:pos x="69" y="229"/>
              </a:cxn>
              <a:cxn ang="0">
                <a:pos x="107" y="204"/>
              </a:cxn>
              <a:cxn ang="0">
                <a:pos x="118" y="204"/>
              </a:cxn>
              <a:cxn ang="0">
                <a:pos x="118" y="237"/>
              </a:cxn>
              <a:cxn ang="0">
                <a:pos x="78" y="237"/>
              </a:cxn>
              <a:cxn ang="0">
                <a:pos x="78" y="204"/>
              </a:cxn>
              <a:cxn ang="0">
                <a:pos x="89" y="204"/>
              </a:cxn>
              <a:cxn ang="0">
                <a:pos x="89" y="177"/>
              </a:cxn>
              <a:cxn ang="0">
                <a:pos x="107" y="177"/>
              </a:cxn>
              <a:cxn ang="0">
                <a:pos x="107" y="204"/>
              </a:cxn>
            </a:cxnLst>
            <a:rect l="0" t="0" r="r" b="b"/>
            <a:pathLst>
              <a:path w="196" h="237">
                <a:moveTo>
                  <a:pt x="7" y="0"/>
                </a:moveTo>
                <a:cubicBezTo>
                  <a:pt x="189" y="0"/>
                  <a:pt x="189" y="0"/>
                  <a:pt x="189" y="0"/>
                </a:cubicBezTo>
                <a:cubicBezTo>
                  <a:pt x="193" y="0"/>
                  <a:pt x="196" y="3"/>
                  <a:pt x="196" y="6"/>
                </a:cubicBezTo>
                <a:cubicBezTo>
                  <a:pt x="196" y="44"/>
                  <a:pt x="196" y="44"/>
                  <a:pt x="196" y="44"/>
                </a:cubicBezTo>
                <a:cubicBezTo>
                  <a:pt x="196" y="47"/>
                  <a:pt x="193" y="50"/>
                  <a:pt x="189" y="50"/>
                </a:cubicBezTo>
                <a:cubicBezTo>
                  <a:pt x="7" y="50"/>
                  <a:pt x="7" y="50"/>
                  <a:pt x="7" y="50"/>
                </a:cubicBezTo>
                <a:cubicBezTo>
                  <a:pt x="3" y="50"/>
                  <a:pt x="0" y="47"/>
                  <a:pt x="0" y="44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7" y="0"/>
                </a:cubicBezTo>
                <a:close/>
                <a:moveTo>
                  <a:pt x="169" y="18"/>
                </a:moveTo>
                <a:cubicBezTo>
                  <a:pt x="182" y="18"/>
                  <a:pt x="182" y="18"/>
                  <a:pt x="182" y="18"/>
                </a:cubicBezTo>
                <a:cubicBezTo>
                  <a:pt x="182" y="32"/>
                  <a:pt x="182" y="32"/>
                  <a:pt x="182" y="32"/>
                </a:cubicBezTo>
                <a:cubicBezTo>
                  <a:pt x="169" y="32"/>
                  <a:pt x="169" y="32"/>
                  <a:pt x="169" y="32"/>
                </a:cubicBezTo>
                <a:cubicBezTo>
                  <a:pt x="169" y="18"/>
                  <a:pt x="169" y="18"/>
                  <a:pt x="169" y="18"/>
                </a:cubicBezTo>
                <a:close/>
                <a:moveTo>
                  <a:pt x="7" y="58"/>
                </a:moveTo>
                <a:cubicBezTo>
                  <a:pt x="189" y="58"/>
                  <a:pt x="189" y="58"/>
                  <a:pt x="189" y="58"/>
                </a:cubicBezTo>
                <a:cubicBezTo>
                  <a:pt x="193" y="58"/>
                  <a:pt x="196" y="61"/>
                  <a:pt x="196" y="64"/>
                </a:cubicBezTo>
                <a:cubicBezTo>
                  <a:pt x="196" y="103"/>
                  <a:pt x="196" y="103"/>
                  <a:pt x="196" y="103"/>
                </a:cubicBezTo>
                <a:cubicBezTo>
                  <a:pt x="196" y="106"/>
                  <a:pt x="193" y="108"/>
                  <a:pt x="189" y="108"/>
                </a:cubicBezTo>
                <a:cubicBezTo>
                  <a:pt x="7" y="108"/>
                  <a:pt x="7" y="108"/>
                  <a:pt x="7" y="108"/>
                </a:cubicBezTo>
                <a:cubicBezTo>
                  <a:pt x="3" y="108"/>
                  <a:pt x="0" y="106"/>
                  <a:pt x="0" y="103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1"/>
                  <a:pt x="3" y="58"/>
                  <a:pt x="7" y="58"/>
                </a:cubicBezTo>
                <a:close/>
                <a:moveTo>
                  <a:pt x="169" y="77"/>
                </a:moveTo>
                <a:cubicBezTo>
                  <a:pt x="182" y="77"/>
                  <a:pt x="182" y="77"/>
                  <a:pt x="182" y="77"/>
                </a:cubicBezTo>
                <a:cubicBezTo>
                  <a:pt x="182" y="90"/>
                  <a:pt x="182" y="90"/>
                  <a:pt x="182" y="90"/>
                </a:cubicBezTo>
                <a:cubicBezTo>
                  <a:pt x="169" y="90"/>
                  <a:pt x="169" y="90"/>
                  <a:pt x="169" y="90"/>
                </a:cubicBezTo>
                <a:cubicBezTo>
                  <a:pt x="169" y="77"/>
                  <a:pt x="169" y="77"/>
                  <a:pt x="169" y="77"/>
                </a:cubicBezTo>
                <a:close/>
                <a:moveTo>
                  <a:pt x="7" y="117"/>
                </a:moveTo>
                <a:cubicBezTo>
                  <a:pt x="189" y="117"/>
                  <a:pt x="189" y="117"/>
                  <a:pt x="189" y="117"/>
                </a:cubicBezTo>
                <a:cubicBezTo>
                  <a:pt x="193" y="117"/>
                  <a:pt x="196" y="119"/>
                  <a:pt x="196" y="122"/>
                </a:cubicBezTo>
                <a:cubicBezTo>
                  <a:pt x="196" y="161"/>
                  <a:pt x="196" y="161"/>
                  <a:pt x="196" y="161"/>
                </a:cubicBezTo>
                <a:cubicBezTo>
                  <a:pt x="196" y="164"/>
                  <a:pt x="193" y="167"/>
                  <a:pt x="189" y="167"/>
                </a:cubicBezTo>
                <a:cubicBezTo>
                  <a:pt x="7" y="167"/>
                  <a:pt x="7" y="167"/>
                  <a:pt x="7" y="167"/>
                </a:cubicBezTo>
                <a:cubicBezTo>
                  <a:pt x="3" y="167"/>
                  <a:pt x="0" y="164"/>
                  <a:pt x="0" y="161"/>
                </a:cubicBezTo>
                <a:cubicBezTo>
                  <a:pt x="0" y="122"/>
                  <a:pt x="0" y="122"/>
                  <a:pt x="0" y="122"/>
                </a:cubicBezTo>
                <a:cubicBezTo>
                  <a:pt x="0" y="119"/>
                  <a:pt x="3" y="117"/>
                  <a:pt x="7" y="117"/>
                </a:cubicBezTo>
                <a:close/>
                <a:moveTo>
                  <a:pt x="169" y="135"/>
                </a:moveTo>
                <a:cubicBezTo>
                  <a:pt x="182" y="135"/>
                  <a:pt x="182" y="135"/>
                  <a:pt x="182" y="135"/>
                </a:cubicBezTo>
                <a:cubicBezTo>
                  <a:pt x="182" y="148"/>
                  <a:pt x="182" y="148"/>
                  <a:pt x="182" y="148"/>
                </a:cubicBezTo>
                <a:cubicBezTo>
                  <a:pt x="169" y="148"/>
                  <a:pt x="169" y="148"/>
                  <a:pt x="169" y="148"/>
                </a:cubicBezTo>
                <a:cubicBezTo>
                  <a:pt x="169" y="135"/>
                  <a:pt x="169" y="135"/>
                  <a:pt x="169" y="135"/>
                </a:cubicBezTo>
                <a:close/>
                <a:moveTo>
                  <a:pt x="179" y="229"/>
                </a:moveTo>
                <a:cubicBezTo>
                  <a:pt x="127" y="229"/>
                  <a:pt x="127" y="229"/>
                  <a:pt x="127" y="229"/>
                </a:cubicBezTo>
                <a:cubicBezTo>
                  <a:pt x="127" y="212"/>
                  <a:pt x="127" y="212"/>
                  <a:pt x="127" y="212"/>
                </a:cubicBezTo>
                <a:cubicBezTo>
                  <a:pt x="179" y="212"/>
                  <a:pt x="179" y="212"/>
                  <a:pt x="179" y="212"/>
                </a:cubicBezTo>
                <a:cubicBezTo>
                  <a:pt x="179" y="229"/>
                  <a:pt x="179" y="229"/>
                  <a:pt x="179" y="229"/>
                </a:cubicBezTo>
                <a:close/>
                <a:moveTo>
                  <a:pt x="69" y="229"/>
                </a:moveTo>
                <a:cubicBezTo>
                  <a:pt x="17" y="229"/>
                  <a:pt x="17" y="229"/>
                  <a:pt x="17" y="229"/>
                </a:cubicBezTo>
                <a:cubicBezTo>
                  <a:pt x="17" y="212"/>
                  <a:pt x="17" y="212"/>
                  <a:pt x="17" y="212"/>
                </a:cubicBezTo>
                <a:cubicBezTo>
                  <a:pt x="69" y="212"/>
                  <a:pt x="69" y="212"/>
                  <a:pt x="69" y="212"/>
                </a:cubicBezTo>
                <a:cubicBezTo>
                  <a:pt x="69" y="229"/>
                  <a:pt x="69" y="229"/>
                  <a:pt x="69" y="229"/>
                </a:cubicBezTo>
                <a:close/>
                <a:moveTo>
                  <a:pt x="107" y="204"/>
                </a:moveTo>
                <a:cubicBezTo>
                  <a:pt x="118" y="204"/>
                  <a:pt x="118" y="204"/>
                  <a:pt x="118" y="204"/>
                </a:cubicBezTo>
                <a:cubicBezTo>
                  <a:pt x="118" y="237"/>
                  <a:pt x="118" y="237"/>
                  <a:pt x="118" y="237"/>
                </a:cubicBezTo>
                <a:cubicBezTo>
                  <a:pt x="78" y="237"/>
                  <a:pt x="78" y="237"/>
                  <a:pt x="78" y="237"/>
                </a:cubicBezTo>
                <a:cubicBezTo>
                  <a:pt x="78" y="204"/>
                  <a:pt x="78" y="204"/>
                  <a:pt x="78" y="204"/>
                </a:cubicBezTo>
                <a:cubicBezTo>
                  <a:pt x="89" y="204"/>
                  <a:pt x="89" y="204"/>
                  <a:pt x="89" y="204"/>
                </a:cubicBezTo>
                <a:cubicBezTo>
                  <a:pt x="89" y="177"/>
                  <a:pt x="89" y="177"/>
                  <a:pt x="89" y="177"/>
                </a:cubicBezTo>
                <a:cubicBezTo>
                  <a:pt x="107" y="177"/>
                  <a:pt x="107" y="177"/>
                  <a:pt x="107" y="177"/>
                </a:cubicBezTo>
                <a:cubicBezTo>
                  <a:pt x="107" y="204"/>
                  <a:pt x="107" y="204"/>
                  <a:pt x="107" y="20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9" name="왼쪽/오른쪽 화살표 98"/>
          <p:cNvSpPr/>
          <p:nvPr/>
        </p:nvSpPr>
        <p:spPr>
          <a:xfrm rot="5400000">
            <a:off x="4377514" y="3953372"/>
            <a:ext cx="432000" cy="252000"/>
          </a:xfrm>
          <a:prstGeom prst="leftRightArrow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100" name="직선 연결선 99"/>
          <p:cNvCxnSpPr/>
          <p:nvPr/>
        </p:nvCxnSpPr>
        <p:spPr>
          <a:xfrm>
            <a:off x="2208744" y="5729403"/>
            <a:ext cx="7200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3518880" y="5731224"/>
            <a:ext cx="65595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Tahoma"/>
              </a:rPr>
              <a:t>고객사</a:t>
            </a:r>
            <a:endParaRPr kumimoji="1"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Tahoma"/>
            </a:endParaRPr>
          </a:p>
        </p:txBody>
      </p:sp>
      <p:cxnSp>
        <p:nvCxnSpPr>
          <p:cNvPr id="102" name="직선 연결선 101"/>
          <p:cNvCxnSpPr/>
          <p:nvPr/>
        </p:nvCxnSpPr>
        <p:spPr>
          <a:xfrm rot="5400000">
            <a:off x="2131280" y="5729403"/>
            <a:ext cx="13564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 rot="5400000">
            <a:off x="5413089" y="5729403"/>
            <a:ext cx="13564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6965647" y="5731224"/>
            <a:ext cx="93968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Tahoma"/>
              </a:rPr>
              <a:t>danbee.Ai</a:t>
            </a:r>
            <a:endParaRPr kumimoji="1"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Tahoma"/>
            </a:endParaRPr>
          </a:p>
        </p:txBody>
      </p:sp>
      <p:cxnSp>
        <p:nvCxnSpPr>
          <p:cNvPr id="107" name="직선 연결선 106"/>
          <p:cNvCxnSpPr/>
          <p:nvPr/>
        </p:nvCxnSpPr>
        <p:spPr>
          <a:xfrm rot="5400000">
            <a:off x="9341725" y="5729403"/>
            <a:ext cx="13564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2618488" y="2702844"/>
            <a:ext cx="614271" cy="73866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1400" b="1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 /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Web</a:t>
            </a:r>
          </a:p>
        </p:txBody>
      </p:sp>
      <p:sp>
        <p:nvSpPr>
          <p:cNvPr id="131" name="왼쪽/오른쪽 화살표 130"/>
          <p:cNvSpPr/>
          <p:nvPr/>
        </p:nvSpPr>
        <p:spPr>
          <a:xfrm rot="10800000">
            <a:off x="3440896" y="2935750"/>
            <a:ext cx="576000" cy="252000"/>
          </a:xfrm>
          <a:prstGeom prst="leftRightArrow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4234534" y="5213300"/>
            <a:ext cx="718466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1400" b="1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Legacy</a:t>
            </a:r>
          </a:p>
        </p:txBody>
      </p:sp>
      <p:sp>
        <p:nvSpPr>
          <p:cNvPr id="133" name="왼쪽/오른쪽 화살표 132"/>
          <p:cNvSpPr/>
          <p:nvPr/>
        </p:nvSpPr>
        <p:spPr>
          <a:xfrm rot="10800000">
            <a:off x="5205344" y="2935750"/>
            <a:ext cx="576000" cy="252000"/>
          </a:xfrm>
          <a:prstGeom prst="leftRightArrow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34" name="Freeform 13"/>
          <p:cNvSpPr>
            <a:spLocks noChangeAspect="1" noEditPoints="1"/>
          </p:cNvSpPr>
          <p:nvPr/>
        </p:nvSpPr>
        <p:spPr bwMode="auto">
          <a:xfrm>
            <a:off x="6087576" y="2647750"/>
            <a:ext cx="685805" cy="828000"/>
          </a:xfrm>
          <a:custGeom>
            <a:avLst/>
            <a:gdLst/>
            <a:ahLst/>
            <a:cxnLst>
              <a:cxn ang="0">
                <a:pos x="7" y="0"/>
              </a:cxn>
              <a:cxn ang="0">
                <a:pos x="189" y="0"/>
              </a:cxn>
              <a:cxn ang="0">
                <a:pos x="196" y="6"/>
              </a:cxn>
              <a:cxn ang="0">
                <a:pos x="196" y="44"/>
              </a:cxn>
              <a:cxn ang="0">
                <a:pos x="189" y="50"/>
              </a:cxn>
              <a:cxn ang="0">
                <a:pos x="7" y="50"/>
              </a:cxn>
              <a:cxn ang="0">
                <a:pos x="0" y="44"/>
              </a:cxn>
              <a:cxn ang="0">
                <a:pos x="0" y="6"/>
              </a:cxn>
              <a:cxn ang="0">
                <a:pos x="7" y="0"/>
              </a:cxn>
              <a:cxn ang="0">
                <a:pos x="169" y="18"/>
              </a:cxn>
              <a:cxn ang="0">
                <a:pos x="182" y="18"/>
              </a:cxn>
              <a:cxn ang="0">
                <a:pos x="182" y="32"/>
              </a:cxn>
              <a:cxn ang="0">
                <a:pos x="169" y="32"/>
              </a:cxn>
              <a:cxn ang="0">
                <a:pos x="169" y="18"/>
              </a:cxn>
              <a:cxn ang="0">
                <a:pos x="7" y="58"/>
              </a:cxn>
              <a:cxn ang="0">
                <a:pos x="189" y="58"/>
              </a:cxn>
              <a:cxn ang="0">
                <a:pos x="196" y="64"/>
              </a:cxn>
              <a:cxn ang="0">
                <a:pos x="196" y="103"/>
              </a:cxn>
              <a:cxn ang="0">
                <a:pos x="189" y="108"/>
              </a:cxn>
              <a:cxn ang="0">
                <a:pos x="7" y="108"/>
              </a:cxn>
              <a:cxn ang="0">
                <a:pos x="0" y="103"/>
              </a:cxn>
              <a:cxn ang="0">
                <a:pos x="0" y="64"/>
              </a:cxn>
              <a:cxn ang="0">
                <a:pos x="7" y="58"/>
              </a:cxn>
              <a:cxn ang="0">
                <a:pos x="169" y="77"/>
              </a:cxn>
              <a:cxn ang="0">
                <a:pos x="182" y="77"/>
              </a:cxn>
              <a:cxn ang="0">
                <a:pos x="182" y="90"/>
              </a:cxn>
              <a:cxn ang="0">
                <a:pos x="169" y="90"/>
              </a:cxn>
              <a:cxn ang="0">
                <a:pos x="169" y="77"/>
              </a:cxn>
              <a:cxn ang="0">
                <a:pos x="7" y="117"/>
              </a:cxn>
              <a:cxn ang="0">
                <a:pos x="189" y="117"/>
              </a:cxn>
              <a:cxn ang="0">
                <a:pos x="196" y="122"/>
              </a:cxn>
              <a:cxn ang="0">
                <a:pos x="196" y="161"/>
              </a:cxn>
              <a:cxn ang="0">
                <a:pos x="189" y="167"/>
              </a:cxn>
              <a:cxn ang="0">
                <a:pos x="7" y="167"/>
              </a:cxn>
              <a:cxn ang="0">
                <a:pos x="0" y="161"/>
              </a:cxn>
              <a:cxn ang="0">
                <a:pos x="0" y="122"/>
              </a:cxn>
              <a:cxn ang="0">
                <a:pos x="7" y="117"/>
              </a:cxn>
              <a:cxn ang="0">
                <a:pos x="169" y="135"/>
              </a:cxn>
              <a:cxn ang="0">
                <a:pos x="182" y="135"/>
              </a:cxn>
              <a:cxn ang="0">
                <a:pos x="182" y="148"/>
              </a:cxn>
              <a:cxn ang="0">
                <a:pos x="169" y="148"/>
              </a:cxn>
              <a:cxn ang="0">
                <a:pos x="169" y="135"/>
              </a:cxn>
              <a:cxn ang="0">
                <a:pos x="179" y="229"/>
              </a:cxn>
              <a:cxn ang="0">
                <a:pos x="127" y="229"/>
              </a:cxn>
              <a:cxn ang="0">
                <a:pos x="127" y="212"/>
              </a:cxn>
              <a:cxn ang="0">
                <a:pos x="179" y="212"/>
              </a:cxn>
              <a:cxn ang="0">
                <a:pos x="179" y="229"/>
              </a:cxn>
              <a:cxn ang="0">
                <a:pos x="69" y="229"/>
              </a:cxn>
              <a:cxn ang="0">
                <a:pos x="17" y="229"/>
              </a:cxn>
              <a:cxn ang="0">
                <a:pos x="17" y="212"/>
              </a:cxn>
              <a:cxn ang="0">
                <a:pos x="69" y="212"/>
              </a:cxn>
              <a:cxn ang="0">
                <a:pos x="69" y="229"/>
              </a:cxn>
              <a:cxn ang="0">
                <a:pos x="107" y="204"/>
              </a:cxn>
              <a:cxn ang="0">
                <a:pos x="118" y="204"/>
              </a:cxn>
              <a:cxn ang="0">
                <a:pos x="118" y="237"/>
              </a:cxn>
              <a:cxn ang="0">
                <a:pos x="78" y="237"/>
              </a:cxn>
              <a:cxn ang="0">
                <a:pos x="78" y="204"/>
              </a:cxn>
              <a:cxn ang="0">
                <a:pos x="89" y="204"/>
              </a:cxn>
              <a:cxn ang="0">
                <a:pos x="89" y="177"/>
              </a:cxn>
              <a:cxn ang="0">
                <a:pos x="107" y="177"/>
              </a:cxn>
              <a:cxn ang="0">
                <a:pos x="107" y="204"/>
              </a:cxn>
            </a:cxnLst>
            <a:rect l="0" t="0" r="r" b="b"/>
            <a:pathLst>
              <a:path w="196" h="237">
                <a:moveTo>
                  <a:pt x="7" y="0"/>
                </a:moveTo>
                <a:cubicBezTo>
                  <a:pt x="189" y="0"/>
                  <a:pt x="189" y="0"/>
                  <a:pt x="189" y="0"/>
                </a:cubicBezTo>
                <a:cubicBezTo>
                  <a:pt x="193" y="0"/>
                  <a:pt x="196" y="3"/>
                  <a:pt x="196" y="6"/>
                </a:cubicBezTo>
                <a:cubicBezTo>
                  <a:pt x="196" y="44"/>
                  <a:pt x="196" y="44"/>
                  <a:pt x="196" y="44"/>
                </a:cubicBezTo>
                <a:cubicBezTo>
                  <a:pt x="196" y="47"/>
                  <a:pt x="193" y="50"/>
                  <a:pt x="189" y="50"/>
                </a:cubicBezTo>
                <a:cubicBezTo>
                  <a:pt x="7" y="50"/>
                  <a:pt x="7" y="50"/>
                  <a:pt x="7" y="50"/>
                </a:cubicBezTo>
                <a:cubicBezTo>
                  <a:pt x="3" y="50"/>
                  <a:pt x="0" y="47"/>
                  <a:pt x="0" y="44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7" y="0"/>
                </a:cubicBezTo>
                <a:close/>
                <a:moveTo>
                  <a:pt x="169" y="18"/>
                </a:moveTo>
                <a:cubicBezTo>
                  <a:pt x="182" y="18"/>
                  <a:pt x="182" y="18"/>
                  <a:pt x="182" y="18"/>
                </a:cubicBezTo>
                <a:cubicBezTo>
                  <a:pt x="182" y="32"/>
                  <a:pt x="182" y="32"/>
                  <a:pt x="182" y="32"/>
                </a:cubicBezTo>
                <a:cubicBezTo>
                  <a:pt x="169" y="32"/>
                  <a:pt x="169" y="32"/>
                  <a:pt x="169" y="32"/>
                </a:cubicBezTo>
                <a:cubicBezTo>
                  <a:pt x="169" y="18"/>
                  <a:pt x="169" y="18"/>
                  <a:pt x="169" y="18"/>
                </a:cubicBezTo>
                <a:close/>
                <a:moveTo>
                  <a:pt x="7" y="58"/>
                </a:moveTo>
                <a:cubicBezTo>
                  <a:pt x="189" y="58"/>
                  <a:pt x="189" y="58"/>
                  <a:pt x="189" y="58"/>
                </a:cubicBezTo>
                <a:cubicBezTo>
                  <a:pt x="193" y="58"/>
                  <a:pt x="196" y="61"/>
                  <a:pt x="196" y="64"/>
                </a:cubicBezTo>
                <a:cubicBezTo>
                  <a:pt x="196" y="103"/>
                  <a:pt x="196" y="103"/>
                  <a:pt x="196" y="103"/>
                </a:cubicBezTo>
                <a:cubicBezTo>
                  <a:pt x="196" y="106"/>
                  <a:pt x="193" y="108"/>
                  <a:pt x="189" y="108"/>
                </a:cubicBezTo>
                <a:cubicBezTo>
                  <a:pt x="7" y="108"/>
                  <a:pt x="7" y="108"/>
                  <a:pt x="7" y="108"/>
                </a:cubicBezTo>
                <a:cubicBezTo>
                  <a:pt x="3" y="108"/>
                  <a:pt x="0" y="106"/>
                  <a:pt x="0" y="103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1"/>
                  <a:pt x="3" y="58"/>
                  <a:pt x="7" y="58"/>
                </a:cubicBezTo>
                <a:close/>
                <a:moveTo>
                  <a:pt x="169" y="77"/>
                </a:moveTo>
                <a:cubicBezTo>
                  <a:pt x="182" y="77"/>
                  <a:pt x="182" y="77"/>
                  <a:pt x="182" y="77"/>
                </a:cubicBezTo>
                <a:cubicBezTo>
                  <a:pt x="182" y="90"/>
                  <a:pt x="182" y="90"/>
                  <a:pt x="182" y="90"/>
                </a:cubicBezTo>
                <a:cubicBezTo>
                  <a:pt x="169" y="90"/>
                  <a:pt x="169" y="90"/>
                  <a:pt x="169" y="90"/>
                </a:cubicBezTo>
                <a:cubicBezTo>
                  <a:pt x="169" y="77"/>
                  <a:pt x="169" y="77"/>
                  <a:pt x="169" y="77"/>
                </a:cubicBezTo>
                <a:close/>
                <a:moveTo>
                  <a:pt x="7" y="117"/>
                </a:moveTo>
                <a:cubicBezTo>
                  <a:pt x="189" y="117"/>
                  <a:pt x="189" y="117"/>
                  <a:pt x="189" y="117"/>
                </a:cubicBezTo>
                <a:cubicBezTo>
                  <a:pt x="193" y="117"/>
                  <a:pt x="196" y="119"/>
                  <a:pt x="196" y="122"/>
                </a:cubicBezTo>
                <a:cubicBezTo>
                  <a:pt x="196" y="161"/>
                  <a:pt x="196" y="161"/>
                  <a:pt x="196" y="161"/>
                </a:cubicBezTo>
                <a:cubicBezTo>
                  <a:pt x="196" y="164"/>
                  <a:pt x="193" y="167"/>
                  <a:pt x="189" y="167"/>
                </a:cubicBezTo>
                <a:cubicBezTo>
                  <a:pt x="7" y="167"/>
                  <a:pt x="7" y="167"/>
                  <a:pt x="7" y="167"/>
                </a:cubicBezTo>
                <a:cubicBezTo>
                  <a:pt x="3" y="167"/>
                  <a:pt x="0" y="164"/>
                  <a:pt x="0" y="161"/>
                </a:cubicBezTo>
                <a:cubicBezTo>
                  <a:pt x="0" y="122"/>
                  <a:pt x="0" y="122"/>
                  <a:pt x="0" y="122"/>
                </a:cubicBezTo>
                <a:cubicBezTo>
                  <a:pt x="0" y="119"/>
                  <a:pt x="3" y="117"/>
                  <a:pt x="7" y="117"/>
                </a:cubicBezTo>
                <a:close/>
                <a:moveTo>
                  <a:pt x="169" y="135"/>
                </a:moveTo>
                <a:cubicBezTo>
                  <a:pt x="182" y="135"/>
                  <a:pt x="182" y="135"/>
                  <a:pt x="182" y="135"/>
                </a:cubicBezTo>
                <a:cubicBezTo>
                  <a:pt x="182" y="148"/>
                  <a:pt x="182" y="148"/>
                  <a:pt x="182" y="148"/>
                </a:cubicBezTo>
                <a:cubicBezTo>
                  <a:pt x="169" y="148"/>
                  <a:pt x="169" y="148"/>
                  <a:pt x="169" y="148"/>
                </a:cubicBezTo>
                <a:cubicBezTo>
                  <a:pt x="169" y="135"/>
                  <a:pt x="169" y="135"/>
                  <a:pt x="169" y="135"/>
                </a:cubicBezTo>
                <a:close/>
                <a:moveTo>
                  <a:pt x="179" y="229"/>
                </a:moveTo>
                <a:cubicBezTo>
                  <a:pt x="127" y="229"/>
                  <a:pt x="127" y="229"/>
                  <a:pt x="127" y="229"/>
                </a:cubicBezTo>
                <a:cubicBezTo>
                  <a:pt x="127" y="212"/>
                  <a:pt x="127" y="212"/>
                  <a:pt x="127" y="212"/>
                </a:cubicBezTo>
                <a:cubicBezTo>
                  <a:pt x="179" y="212"/>
                  <a:pt x="179" y="212"/>
                  <a:pt x="179" y="212"/>
                </a:cubicBezTo>
                <a:cubicBezTo>
                  <a:pt x="179" y="229"/>
                  <a:pt x="179" y="229"/>
                  <a:pt x="179" y="229"/>
                </a:cubicBezTo>
                <a:close/>
                <a:moveTo>
                  <a:pt x="69" y="229"/>
                </a:moveTo>
                <a:cubicBezTo>
                  <a:pt x="17" y="229"/>
                  <a:pt x="17" y="229"/>
                  <a:pt x="17" y="229"/>
                </a:cubicBezTo>
                <a:cubicBezTo>
                  <a:pt x="17" y="212"/>
                  <a:pt x="17" y="212"/>
                  <a:pt x="17" y="212"/>
                </a:cubicBezTo>
                <a:cubicBezTo>
                  <a:pt x="69" y="212"/>
                  <a:pt x="69" y="212"/>
                  <a:pt x="69" y="212"/>
                </a:cubicBezTo>
                <a:cubicBezTo>
                  <a:pt x="69" y="229"/>
                  <a:pt x="69" y="229"/>
                  <a:pt x="69" y="229"/>
                </a:cubicBezTo>
                <a:close/>
                <a:moveTo>
                  <a:pt x="107" y="204"/>
                </a:moveTo>
                <a:cubicBezTo>
                  <a:pt x="118" y="204"/>
                  <a:pt x="118" y="204"/>
                  <a:pt x="118" y="204"/>
                </a:cubicBezTo>
                <a:cubicBezTo>
                  <a:pt x="118" y="237"/>
                  <a:pt x="118" y="237"/>
                  <a:pt x="118" y="237"/>
                </a:cubicBezTo>
                <a:cubicBezTo>
                  <a:pt x="78" y="237"/>
                  <a:pt x="78" y="237"/>
                  <a:pt x="78" y="237"/>
                </a:cubicBezTo>
                <a:cubicBezTo>
                  <a:pt x="78" y="204"/>
                  <a:pt x="78" y="204"/>
                  <a:pt x="78" y="204"/>
                </a:cubicBezTo>
                <a:cubicBezTo>
                  <a:pt x="89" y="204"/>
                  <a:pt x="89" y="204"/>
                  <a:pt x="89" y="204"/>
                </a:cubicBezTo>
                <a:cubicBezTo>
                  <a:pt x="89" y="177"/>
                  <a:pt x="89" y="177"/>
                  <a:pt x="89" y="177"/>
                </a:cubicBezTo>
                <a:cubicBezTo>
                  <a:pt x="107" y="177"/>
                  <a:pt x="107" y="177"/>
                  <a:pt x="107" y="177"/>
                </a:cubicBezTo>
                <a:cubicBezTo>
                  <a:pt x="107" y="204"/>
                  <a:pt x="107" y="204"/>
                  <a:pt x="107" y="20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5" name="TextBox 134"/>
          <p:cNvSpPr txBox="1"/>
          <p:nvPr/>
        </p:nvSpPr>
        <p:spPr>
          <a:xfrm>
            <a:off x="6174194" y="3511443"/>
            <a:ext cx="52290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1400" b="1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NLU</a:t>
            </a:r>
          </a:p>
        </p:txBody>
      </p:sp>
      <p:sp>
        <p:nvSpPr>
          <p:cNvPr id="136" name="왼쪽/오른쪽 화살표 135"/>
          <p:cNvSpPr/>
          <p:nvPr/>
        </p:nvSpPr>
        <p:spPr>
          <a:xfrm rot="10800000">
            <a:off x="7077488" y="2935750"/>
            <a:ext cx="576000" cy="252000"/>
          </a:xfrm>
          <a:prstGeom prst="leftRightArrow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37" name="Freeform 13"/>
          <p:cNvSpPr>
            <a:spLocks noChangeAspect="1" noEditPoints="1"/>
          </p:cNvSpPr>
          <p:nvPr/>
        </p:nvSpPr>
        <p:spPr bwMode="auto">
          <a:xfrm>
            <a:off x="7958676" y="2647750"/>
            <a:ext cx="685805" cy="828000"/>
          </a:xfrm>
          <a:custGeom>
            <a:avLst/>
            <a:gdLst/>
            <a:ahLst/>
            <a:cxnLst>
              <a:cxn ang="0">
                <a:pos x="7" y="0"/>
              </a:cxn>
              <a:cxn ang="0">
                <a:pos x="189" y="0"/>
              </a:cxn>
              <a:cxn ang="0">
                <a:pos x="196" y="6"/>
              </a:cxn>
              <a:cxn ang="0">
                <a:pos x="196" y="44"/>
              </a:cxn>
              <a:cxn ang="0">
                <a:pos x="189" y="50"/>
              </a:cxn>
              <a:cxn ang="0">
                <a:pos x="7" y="50"/>
              </a:cxn>
              <a:cxn ang="0">
                <a:pos x="0" y="44"/>
              </a:cxn>
              <a:cxn ang="0">
                <a:pos x="0" y="6"/>
              </a:cxn>
              <a:cxn ang="0">
                <a:pos x="7" y="0"/>
              </a:cxn>
              <a:cxn ang="0">
                <a:pos x="169" y="18"/>
              </a:cxn>
              <a:cxn ang="0">
                <a:pos x="182" y="18"/>
              </a:cxn>
              <a:cxn ang="0">
                <a:pos x="182" y="32"/>
              </a:cxn>
              <a:cxn ang="0">
                <a:pos x="169" y="32"/>
              </a:cxn>
              <a:cxn ang="0">
                <a:pos x="169" y="18"/>
              </a:cxn>
              <a:cxn ang="0">
                <a:pos x="7" y="58"/>
              </a:cxn>
              <a:cxn ang="0">
                <a:pos x="189" y="58"/>
              </a:cxn>
              <a:cxn ang="0">
                <a:pos x="196" y="64"/>
              </a:cxn>
              <a:cxn ang="0">
                <a:pos x="196" y="103"/>
              </a:cxn>
              <a:cxn ang="0">
                <a:pos x="189" y="108"/>
              </a:cxn>
              <a:cxn ang="0">
                <a:pos x="7" y="108"/>
              </a:cxn>
              <a:cxn ang="0">
                <a:pos x="0" y="103"/>
              </a:cxn>
              <a:cxn ang="0">
                <a:pos x="0" y="64"/>
              </a:cxn>
              <a:cxn ang="0">
                <a:pos x="7" y="58"/>
              </a:cxn>
              <a:cxn ang="0">
                <a:pos x="169" y="77"/>
              </a:cxn>
              <a:cxn ang="0">
                <a:pos x="182" y="77"/>
              </a:cxn>
              <a:cxn ang="0">
                <a:pos x="182" y="90"/>
              </a:cxn>
              <a:cxn ang="0">
                <a:pos x="169" y="90"/>
              </a:cxn>
              <a:cxn ang="0">
                <a:pos x="169" y="77"/>
              </a:cxn>
              <a:cxn ang="0">
                <a:pos x="7" y="117"/>
              </a:cxn>
              <a:cxn ang="0">
                <a:pos x="189" y="117"/>
              </a:cxn>
              <a:cxn ang="0">
                <a:pos x="196" y="122"/>
              </a:cxn>
              <a:cxn ang="0">
                <a:pos x="196" y="161"/>
              </a:cxn>
              <a:cxn ang="0">
                <a:pos x="189" y="167"/>
              </a:cxn>
              <a:cxn ang="0">
                <a:pos x="7" y="167"/>
              </a:cxn>
              <a:cxn ang="0">
                <a:pos x="0" y="161"/>
              </a:cxn>
              <a:cxn ang="0">
                <a:pos x="0" y="122"/>
              </a:cxn>
              <a:cxn ang="0">
                <a:pos x="7" y="117"/>
              </a:cxn>
              <a:cxn ang="0">
                <a:pos x="169" y="135"/>
              </a:cxn>
              <a:cxn ang="0">
                <a:pos x="182" y="135"/>
              </a:cxn>
              <a:cxn ang="0">
                <a:pos x="182" y="148"/>
              </a:cxn>
              <a:cxn ang="0">
                <a:pos x="169" y="148"/>
              </a:cxn>
              <a:cxn ang="0">
                <a:pos x="169" y="135"/>
              </a:cxn>
              <a:cxn ang="0">
                <a:pos x="179" y="229"/>
              </a:cxn>
              <a:cxn ang="0">
                <a:pos x="127" y="229"/>
              </a:cxn>
              <a:cxn ang="0">
                <a:pos x="127" y="212"/>
              </a:cxn>
              <a:cxn ang="0">
                <a:pos x="179" y="212"/>
              </a:cxn>
              <a:cxn ang="0">
                <a:pos x="179" y="229"/>
              </a:cxn>
              <a:cxn ang="0">
                <a:pos x="69" y="229"/>
              </a:cxn>
              <a:cxn ang="0">
                <a:pos x="17" y="229"/>
              </a:cxn>
              <a:cxn ang="0">
                <a:pos x="17" y="212"/>
              </a:cxn>
              <a:cxn ang="0">
                <a:pos x="69" y="212"/>
              </a:cxn>
              <a:cxn ang="0">
                <a:pos x="69" y="229"/>
              </a:cxn>
              <a:cxn ang="0">
                <a:pos x="107" y="204"/>
              </a:cxn>
              <a:cxn ang="0">
                <a:pos x="118" y="204"/>
              </a:cxn>
              <a:cxn ang="0">
                <a:pos x="118" y="237"/>
              </a:cxn>
              <a:cxn ang="0">
                <a:pos x="78" y="237"/>
              </a:cxn>
              <a:cxn ang="0">
                <a:pos x="78" y="204"/>
              </a:cxn>
              <a:cxn ang="0">
                <a:pos x="89" y="204"/>
              </a:cxn>
              <a:cxn ang="0">
                <a:pos x="89" y="177"/>
              </a:cxn>
              <a:cxn ang="0">
                <a:pos x="107" y="177"/>
              </a:cxn>
              <a:cxn ang="0">
                <a:pos x="107" y="204"/>
              </a:cxn>
            </a:cxnLst>
            <a:rect l="0" t="0" r="r" b="b"/>
            <a:pathLst>
              <a:path w="196" h="237">
                <a:moveTo>
                  <a:pt x="7" y="0"/>
                </a:moveTo>
                <a:cubicBezTo>
                  <a:pt x="189" y="0"/>
                  <a:pt x="189" y="0"/>
                  <a:pt x="189" y="0"/>
                </a:cubicBezTo>
                <a:cubicBezTo>
                  <a:pt x="193" y="0"/>
                  <a:pt x="196" y="3"/>
                  <a:pt x="196" y="6"/>
                </a:cubicBezTo>
                <a:cubicBezTo>
                  <a:pt x="196" y="44"/>
                  <a:pt x="196" y="44"/>
                  <a:pt x="196" y="44"/>
                </a:cubicBezTo>
                <a:cubicBezTo>
                  <a:pt x="196" y="47"/>
                  <a:pt x="193" y="50"/>
                  <a:pt x="189" y="50"/>
                </a:cubicBezTo>
                <a:cubicBezTo>
                  <a:pt x="7" y="50"/>
                  <a:pt x="7" y="50"/>
                  <a:pt x="7" y="50"/>
                </a:cubicBezTo>
                <a:cubicBezTo>
                  <a:pt x="3" y="50"/>
                  <a:pt x="0" y="47"/>
                  <a:pt x="0" y="44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7" y="0"/>
                </a:cubicBezTo>
                <a:close/>
                <a:moveTo>
                  <a:pt x="169" y="18"/>
                </a:moveTo>
                <a:cubicBezTo>
                  <a:pt x="182" y="18"/>
                  <a:pt x="182" y="18"/>
                  <a:pt x="182" y="18"/>
                </a:cubicBezTo>
                <a:cubicBezTo>
                  <a:pt x="182" y="32"/>
                  <a:pt x="182" y="32"/>
                  <a:pt x="182" y="32"/>
                </a:cubicBezTo>
                <a:cubicBezTo>
                  <a:pt x="169" y="32"/>
                  <a:pt x="169" y="32"/>
                  <a:pt x="169" y="32"/>
                </a:cubicBezTo>
                <a:cubicBezTo>
                  <a:pt x="169" y="18"/>
                  <a:pt x="169" y="18"/>
                  <a:pt x="169" y="18"/>
                </a:cubicBezTo>
                <a:close/>
                <a:moveTo>
                  <a:pt x="7" y="58"/>
                </a:moveTo>
                <a:cubicBezTo>
                  <a:pt x="189" y="58"/>
                  <a:pt x="189" y="58"/>
                  <a:pt x="189" y="58"/>
                </a:cubicBezTo>
                <a:cubicBezTo>
                  <a:pt x="193" y="58"/>
                  <a:pt x="196" y="61"/>
                  <a:pt x="196" y="64"/>
                </a:cubicBezTo>
                <a:cubicBezTo>
                  <a:pt x="196" y="103"/>
                  <a:pt x="196" y="103"/>
                  <a:pt x="196" y="103"/>
                </a:cubicBezTo>
                <a:cubicBezTo>
                  <a:pt x="196" y="106"/>
                  <a:pt x="193" y="108"/>
                  <a:pt x="189" y="108"/>
                </a:cubicBezTo>
                <a:cubicBezTo>
                  <a:pt x="7" y="108"/>
                  <a:pt x="7" y="108"/>
                  <a:pt x="7" y="108"/>
                </a:cubicBezTo>
                <a:cubicBezTo>
                  <a:pt x="3" y="108"/>
                  <a:pt x="0" y="106"/>
                  <a:pt x="0" y="103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1"/>
                  <a:pt x="3" y="58"/>
                  <a:pt x="7" y="58"/>
                </a:cubicBezTo>
                <a:close/>
                <a:moveTo>
                  <a:pt x="169" y="77"/>
                </a:moveTo>
                <a:cubicBezTo>
                  <a:pt x="182" y="77"/>
                  <a:pt x="182" y="77"/>
                  <a:pt x="182" y="77"/>
                </a:cubicBezTo>
                <a:cubicBezTo>
                  <a:pt x="182" y="90"/>
                  <a:pt x="182" y="90"/>
                  <a:pt x="182" y="90"/>
                </a:cubicBezTo>
                <a:cubicBezTo>
                  <a:pt x="169" y="90"/>
                  <a:pt x="169" y="90"/>
                  <a:pt x="169" y="90"/>
                </a:cubicBezTo>
                <a:cubicBezTo>
                  <a:pt x="169" y="77"/>
                  <a:pt x="169" y="77"/>
                  <a:pt x="169" y="77"/>
                </a:cubicBezTo>
                <a:close/>
                <a:moveTo>
                  <a:pt x="7" y="117"/>
                </a:moveTo>
                <a:cubicBezTo>
                  <a:pt x="189" y="117"/>
                  <a:pt x="189" y="117"/>
                  <a:pt x="189" y="117"/>
                </a:cubicBezTo>
                <a:cubicBezTo>
                  <a:pt x="193" y="117"/>
                  <a:pt x="196" y="119"/>
                  <a:pt x="196" y="122"/>
                </a:cubicBezTo>
                <a:cubicBezTo>
                  <a:pt x="196" y="161"/>
                  <a:pt x="196" y="161"/>
                  <a:pt x="196" y="161"/>
                </a:cubicBezTo>
                <a:cubicBezTo>
                  <a:pt x="196" y="164"/>
                  <a:pt x="193" y="167"/>
                  <a:pt x="189" y="167"/>
                </a:cubicBezTo>
                <a:cubicBezTo>
                  <a:pt x="7" y="167"/>
                  <a:pt x="7" y="167"/>
                  <a:pt x="7" y="167"/>
                </a:cubicBezTo>
                <a:cubicBezTo>
                  <a:pt x="3" y="167"/>
                  <a:pt x="0" y="164"/>
                  <a:pt x="0" y="161"/>
                </a:cubicBezTo>
                <a:cubicBezTo>
                  <a:pt x="0" y="122"/>
                  <a:pt x="0" y="122"/>
                  <a:pt x="0" y="122"/>
                </a:cubicBezTo>
                <a:cubicBezTo>
                  <a:pt x="0" y="119"/>
                  <a:pt x="3" y="117"/>
                  <a:pt x="7" y="117"/>
                </a:cubicBezTo>
                <a:close/>
                <a:moveTo>
                  <a:pt x="169" y="135"/>
                </a:moveTo>
                <a:cubicBezTo>
                  <a:pt x="182" y="135"/>
                  <a:pt x="182" y="135"/>
                  <a:pt x="182" y="135"/>
                </a:cubicBezTo>
                <a:cubicBezTo>
                  <a:pt x="182" y="148"/>
                  <a:pt x="182" y="148"/>
                  <a:pt x="182" y="148"/>
                </a:cubicBezTo>
                <a:cubicBezTo>
                  <a:pt x="169" y="148"/>
                  <a:pt x="169" y="148"/>
                  <a:pt x="169" y="148"/>
                </a:cubicBezTo>
                <a:cubicBezTo>
                  <a:pt x="169" y="135"/>
                  <a:pt x="169" y="135"/>
                  <a:pt x="169" y="135"/>
                </a:cubicBezTo>
                <a:close/>
                <a:moveTo>
                  <a:pt x="179" y="229"/>
                </a:moveTo>
                <a:cubicBezTo>
                  <a:pt x="127" y="229"/>
                  <a:pt x="127" y="229"/>
                  <a:pt x="127" y="229"/>
                </a:cubicBezTo>
                <a:cubicBezTo>
                  <a:pt x="127" y="212"/>
                  <a:pt x="127" y="212"/>
                  <a:pt x="127" y="212"/>
                </a:cubicBezTo>
                <a:cubicBezTo>
                  <a:pt x="179" y="212"/>
                  <a:pt x="179" y="212"/>
                  <a:pt x="179" y="212"/>
                </a:cubicBezTo>
                <a:cubicBezTo>
                  <a:pt x="179" y="229"/>
                  <a:pt x="179" y="229"/>
                  <a:pt x="179" y="229"/>
                </a:cubicBezTo>
                <a:close/>
                <a:moveTo>
                  <a:pt x="69" y="229"/>
                </a:moveTo>
                <a:cubicBezTo>
                  <a:pt x="17" y="229"/>
                  <a:pt x="17" y="229"/>
                  <a:pt x="17" y="229"/>
                </a:cubicBezTo>
                <a:cubicBezTo>
                  <a:pt x="17" y="212"/>
                  <a:pt x="17" y="212"/>
                  <a:pt x="17" y="212"/>
                </a:cubicBezTo>
                <a:cubicBezTo>
                  <a:pt x="69" y="212"/>
                  <a:pt x="69" y="212"/>
                  <a:pt x="69" y="212"/>
                </a:cubicBezTo>
                <a:cubicBezTo>
                  <a:pt x="69" y="229"/>
                  <a:pt x="69" y="229"/>
                  <a:pt x="69" y="229"/>
                </a:cubicBezTo>
                <a:close/>
                <a:moveTo>
                  <a:pt x="107" y="204"/>
                </a:moveTo>
                <a:cubicBezTo>
                  <a:pt x="118" y="204"/>
                  <a:pt x="118" y="204"/>
                  <a:pt x="118" y="204"/>
                </a:cubicBezTo>
                <a:cubicBezTo>
                  <a:pt x="118" y="237"/>
                  <a:pt x="118" y="237"/>
                  <a:pt x="118" y="237"/>
                </a:cubicBezTo>
                <a:cubicBezTo>
                  <a:pt x="78" y="237"/>
                  <a:pt x="78" y="237"/>
                  <a:pt x="78" y="237"/>
                </a:cubicBezTo>
                <a:cubicBezTo>
                  <a:pt x="78" y="204"/>
                  <a:pt x="78" y="204"/>
                  <a:pt x="78" y="204"/>
                </a:cubicBezTo>
                <a:cubicBezTo>
                  <a:pt x="89" y="204"/>
                  <a:pt x="89" y="204"/>
                  <a:pt x="89" y="204"/>
                </a:cubicBezTo>
                <a:cubicBezTo>
                  <a:pt x="89" y="177"/>
                  <a:pt x="89" y="177"/>
                  <a:pt x="89" y="177"/>
                </a:cubicBezTo>
                <a:cubicBezTo>
                  <a:pt x="107" y="177"/>
                  <a:pt x="107" y="177"/>
                  <a:pt x="107" y="177"/>
                </a:cubicBezTo>
                <a:cubicBezTo>
                  <a:pt x="107" y="204"/>
                  <a:pt x="107" y="204"/>
                  <a:pt x="107" y="20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8" name="TextBox 137"/>
          <p:cNvSpPr txBox="1"/>
          <p:nvPr/>
        </p:nvSpPr>
        <p:spPr>
          <a:xfrm>
            <a:off x="7852566" y="3511443"/>
            <a:ext cx="889987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1400" b="1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 algn="ctr"/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Chatflow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1208584" y="1559116"/>
            <a:ext cx="1296144" cy="576064"/>
          </a:xfrm>
          <a:prstGeom prst="wedgeRoundRectCallout">
            <a:avLst>
              <a:gd name="adj1" fmla="val -32223"/>
              <a:gd name="adj2" fmla="val 87126"/>
              <a:gd name="adj3" fmla="val 16667"/>
            </a:avLst>
          </a:prstGeom>
          <a:solidFill>
            <a:srgbClr val="F8F8F8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ko-KR" altLang="en-US" sz="1100" b="1" dirty="0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실시간 요금 얼마야</a:t>
            </a:r>
            <a:r>
              <a:rPr lang="en-US" altLang="ko-KR" sz="1100" b="1" dirty="0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?</a:t>
            </a:r>
            <a:endParaRPr lang="ko-KR" altLang="en-US" sz="1100" b="1" dirty="0">
              <a:solidFill>
                <a:srgbClr val="01469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39" name="모서리가 둥근 사각형 설명선 138"/>
          <p:cNvSpPr/>
          <p:nvPr/>
        </p:nvSpPr>
        <p:spPr>
          <a:xfrm>
            <a:off x="6069552" y="1559116"/>
            <a:ext cx="1223960" cy="576064"/>
          </a:xfrm>
          <a:prstGeom prst="wedgeRoundRectCallout">
            <a:avLst>
              <a:gd name="adj1" fmla="val -33242"/>
              <a:gd name="adj2" fmla="val 100477"/>
              <a:gd name="adj3" fmla="val 16667"/>
            </a:avLst>
          </a:prstGeom>
          <a:solidFill>
            <a:srgbClr val="F8F8F8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ko-KR" altLang="en-US" sz="1100" b="1" dirty="0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의도파악 </a:t>
            </a:r>
            <a:r>
              <a:rPr lang="en-US" altLang="ko-KR" sz="1100" b="1" dirty="0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</a:t>
            </a:r>
          </a:p>
          <a:p>
            <a:r>
              <a:rPr lang="ko-KR" altLang="en-US" sz="1100" b="1" dirty="0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실시간 요금 조회</a:t>
            </a:r>
          </a:p>
        </p:txBody>
      </p:sp>
      <p:sp>
        <p:nvSpPr>
          <p:cNvPr id="140" name="모서리가 둥근 사각형 설명선 139"/>
          <p:cNvSpPr/>
          <p:nvPr/>
        </p:nvSpPr>
        <p:spPr>
          <a:xfrm>
            <a:off x="7941760" y="1559116"/>
            <a:ext cx="1223960" cy="576064"/>
          </a:xfrm>
          <a:prstGeom prst="wedgeRoundRectCallout">
            <a:avLst>
              <a:gd name="adj1" fmla="val -32883"/>
              <a:gd name="adj2" fmla="val 101664"/>
              <a:gd name="adj3" fmla="val 16667"/>
            </a:avLst>
          </a:prstGeom>
          <a:solidFill>
            <a:srgbClr val="F8F8F8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ko-KR" altLang="en-US" sz="1100" b="1" dirty="0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대화흐름확인 </a:t>
            </a:r>
            <a:r>
              <a:rPr lang="en-US" altLang="ko-KR" sz="1100" b="1" dirty="0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</a:t>
            </a:r>
          </a:p>
          <a:p>
            <a:r>
              <a:rPr lang="ko-KR" altLang="en-US" sz="1100" b="1" dirty="0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실시간 요금 조회</a:t>
            </a:r>
          </a:p>
        </p:txBody>
      </p:sp>
      <p:sp>
        <p:nvSpPr>
          <p:cNvPr id="141" name="모서리가 둥근 사각형 설명선 140"/>
          <p:cNvSpPr/>
          <p:nvPr/>
        </p:nvSpPr>
        <p:spPr>
          <a:xfrm>
            <a:off x="7437528" y="4151404"/>
            <a:ext cx="1835952" cy="720080"/>
          </a:xfrm>
          <a:prstGeom prst="wedgeRoundRectCallout">
            <a:avLst>
              <a:gd name="adj1" fmla="val -10416"/>
              <a:gd name="adj2" fmla="val -92969"/>
              <a:gd name="adj3" fmla="val 16667"/>
            </a:avLst>
          </a:prstGeom>
          <a:solidFill>
            <a:srgbClr val="F8F8F8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ko-KR" altLang="en-US" sz="1100" b="1" dirty="0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답변생성 </a:t>
            </a:r>
            <a:r>
              <a:rPr lang="en-US" altLang="ko-KR" sz="1100" b="1" dirty="0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</a:t>
            </a:r>
          </a:p>
          <a:p>
            <a:r>
              <a:rPr lang="en-US" altLang="ko-KR" sz="1100" b="1" dirty="0" smtClean="0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“#{</a:t>
            </a:r>
            <a:r>
              <a:rPr lang="ko-KR" altLang="en-US" sz="1100" b="1" dirty="0" smtClean="0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고객명</a:t>
            </a:r>
            <a:r>
              <a:rPr lang="en-US" altLang="ko-KR" sz="1100" b="1" dirty="0" smtClean="0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}</a:t>
            </a:r>
            <a:r>
              <a:rPr lang="ko-KR" altLang="en-US" sz="1100" b="1" dirty="0" smtClean="0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님의 </a:t>
            </a:r>
            <a:r>
              <a:rPr lang="ko-KR" altLang="en-US" sz="1100" b="1" dirty="0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현재 요금은 </a:t>
            </a:r>
            <a:r>
              <a:rPr lang="en-US" altLang="ko-KR" sz="1100" b="1" dirty="0" smtClean="0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#{</a:t>
            </a:r>
            <a:r>
              <a:rPr lang="ko-KR" altLang="en-US" sz="1100" b="1" dirty="0" err="1" smtClean="0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실시간요금</a:t>
            </a:r>
            <a:r>
              <a:rPr lang="en-US" altLang="ko-KR" sz="1100" b="1" dirty="0" smtClean="0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}</a:t>
            </a:r>
            <a:r>
              <a:rPr lang="ko-KR" altLang="en-US" sz="1100" b="1" dirty="0" smtClean="0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원 </a:t>
            </a:r>
            <a:r>
              <a:rPr lang="ko-KR" altLang="en-US" sz="1100" b="1" dirty="0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입니다</a:t>
            </a:r>
            <a:r>
              <a:rPr lang="en-US" altLang="ko-KR" sz="1100" b="1" dirty="0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”</a:t>
            </a:r>
            <a:endParaRPr lang="ko-KR" altLang="en-US" sz="1100" b="1" dirty="0">
              <a:solidFill>
                <a:srgbClr val="01469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42" name="모서리가 둥근 사각형 설명선 141"/>
          <p:cNvSpPr/>
          <p:nvPr/>
        </p:nvSpPr>
        <p:spPr>
          <a:xfrm>
            <a:off x="2433191" y="4367428"/>
            <a:ext cx="1511697" cy="720080"/>
          </a:xfrm>
          <a:prstGeom prst="wedgeRoundRectCallout">
            <a:avLst>
              <a:gd name="adj1" fmla="val 65921"/>
              <a:gd name="adj2" fmla="val -32443"/>
              <a:gd name="adj3" fmla="val 16667"/>
            </a:avLst>
          </a:prstGeom>
          <a:solidFill>
            <a:srgbClr val="F8F8F8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lang="ko-KR" altLang="en-US" sz="1100" b="1" dirty="0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개인정보조립 </a:t>
            </a:r>
            <a:r>
              <a:rPr lang="en-US" altLang="ko-KR" sz="1100" b="1" dirty="0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</a:t>
            </a:r>
          </a:p>
          <a:p>
            <a:r>
              <a:rPr lang="en-US" altLang="ko-KR" sz="1100" b="1" dirty="0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“</a:t>
            </a:r>
            <a:r>
              <a:rPr lang="ko-KR" altLang="en-US" sz="1100" b="1" dirty="0" err="1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김사랑님의</a:t>
            </a:r>
            <a:r>
              <a:rPr lang="ko-KR" altLang="en-US" sz="1100" b="1" dirty="0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현재 요금은 </a:t>
            </a:r>
            <a:r>
              <a:rPr lang="en-US" altLang="ko-KR" sz="1100" b="1" dirty="0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43,820</a:t>
            </a:r>
            <a:r>
              <a:rPr lang="ko-KR" altLang="en-US" sz="1100" b="1" dirty="0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원 입니다</a:t>
            </a:r>
            <a:r>
              <a:rPr lang="en-US" altLang="ko-KR" sz="1100" b="1" dirty="0">
                <a:solidFill>
                  <a:srgbClr val="01469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”</a:t>
            </a:r>
            <a:endParaRPr lang="ko-KR" altLang="en-US" sz="1100" b="1" dirty="0">
              <a:solidFill>
                <a:srgbClr val="01469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95960" y="6142588"/>
            <a:ext cx="9246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※ </a:t>
            </a:r>
            <a:r>
              <a:rPr lang="ko-KR" altLang="en-US" sz="120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대화로그는 대화발생 </a:t>
            </a:r>
            <a:r>
              <a:rPr lang="en-US" altLang="ko-KR" sz="120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7</a:t>
            </a:r>
            <a:r>
              <a:rPr lang="ko-KR" altLang="en-US" sz="120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일후 모두 삭제함</a:t>
            </a:r>
            <a:endParaRPr lang="en-US" altLang="ko-KR" sz="1200" smtClean="0">
              <a:solidFill>
                <a:prstClr val="black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lvl="0"/>
            <a:r>
              <a:rPr lang="en-US" altLang="ko-KR" sz="120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※ </a:t>
            </a:r>
            <a:r>
              <a:rPr lang="en-US" altLang="ko-KR" sz="120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danbee.Ai</a:t>
            </a:r>
            <a:r>
              <a:rPr lang="ko-KR" altLang="en-US" sz="120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에서 직접 메신저와 연결할 경우</a:t>
            </a:r>
            <a:r>
              <a:rPr lang="en-US" altLang="ko-KR" sz="120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20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별도 개인정보취급방침 동의 받는 과정필요</a:t>
            </a:r>
            <a:endParaRPr lang="en-US" altLang="ko-KR" sz="1200" dirty="0">
              <a:solidFill>
                <a:srgbClr val="C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607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657280" y="980728"/>
            <a:ext cx="4993767" cy="3134102"/>
            <a:chOff x="-918233" y="-304800"/>
            <a:chExt cx="11898609" cy="746760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28151" y="-304800"/>
              <a:ext cx="4038600" cy="74676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18233" y="-290513"/>
              <a:ext cx="3971925" cy="7439025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89401" y="-290512"/>
              <a:ext cx="3990975" cy="7439025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5200" y="111458"/>
            <a:ext cx="5981936" cy="276999"/>
          </a:xfrm>
        </p:spPr>
        <p:txBody>
          <a:bodyPr/>
          <a:lstStyle/>
          <a:p>
            <a:r>
              <a:rPr lang="en-US" altLang="ko-KR" smtClean="0"/>
              <a:t>LG U+ </a:t>
            </a:r>
            <a:r>
              <a:rPr lang="ko-KR" altLang="en-US" smtClean="0"/>
              <a:t>상담 챗봇 </a:t>
            </a:r>
            <a:r>
              <a:rPr lang="en-US" altLang="ko-KR" smtClean="0"/>
              <a:t>(Web)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474348" y="690505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400" b="1"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kern="0" smtClean="0">
                <a:solidFill>
                  <a:prstClr val="black"/>
                </a:solidFill>
              </a:rPr>
              <a:t>모바일용 웹화면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74162" y="3796681"/>
            <a:ext cx="10839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400" b="1"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kern="0" smtClean="0">
                <a:solidFill>
                  <a:prstClr val="black"/>
                </a:solidFill>
              </a:rPr>
              <a:t>PC</a:t>
            </a:r>
            <a:r>
              <a:rPr kumimoji="1" lang="ko-KR" altLang="en-US" kern="0" smtClean="0">
                <a:solidFill>
                  <a:prstClr val="black"/>
                </a:solidFill>
              </a:rPr>
              <a:t>용 웹화면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0992" y="4174032"/>
            <a:ext cx="4664223" cy="219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1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5200" y="111458"/>
            <a:ext cx="5981936" cy="276999"/>
          </a:xfrm>
        </p:spPr>
        <p:txBody>
          <a:bodyPr/>
          <a:lstStyle/>
          <a:p>
            <a:r>
              <a:rPr lang="ko-KR" altLang="en-US" smtClean="0"/>
              <a:t>서버 </a:t>
            </a:r>
            <a:r>
              <a:rPr lang="en-US" altLang="ko-KR" smtClean="0"/>
              <a:t>Health </a:t>
            </a:r>
            <a:r>
              <a:rPr lang="ko-KR" altLang="en-US" smtClean="0"/>
              <a:t>알림 챗봇</a:t>
            </a:r>
            <a:r>
              <a:rPr lang="en-US" altLang="ko-KR" smtClean="0"/>
              <a:t>, </a:t>
            </a:r>
            <a:r>
              <a:rPr lang="ko-KR" altLang="en-US" smtClean="0"/>
              <a:t>친절한 마이크 </a:t>
            </a:r>
            <a:r>
              <a:rPr lang="en-US" altLang="ko-KR" smtClean="0"/>
              <a:t>(Line/Slack)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937622" y="1008086"/>
            <a:ext cx="7920880" cy="5282708"/>
            <a:chOff x="937622" y="1008086"/>
            <a:chExt cx="7920880" cy="5282708"/>
          </a:xfrm>
        </p:grpSpPr>
        <p:sp>
          <p:nvSpPr>
            <p:cNvPr id="214" name="TextBox 213"/>
            <p:cNvSpPr txBox="1"/>
            <p:nvPr/>
          </p:nvSpPr>
          <p:spPr>
            <a:xfrm>
              <a:off x="6868784" y="1008086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400" b="1">
                  <a:latin typeface="LG스마트체 Regular" panose="020B0600000101010101" pitchFamily="50" charset="-127"/>
                  <a:ea typeface="LG스마트체 Regular" panose="020B0600000101010101" pitchFamily="50" charset="-127"/>
                </a:defRPr>
              </a:lvl1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비정상 안내</a:t>
              </a:r>
              <a:endPara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4430526" y="1008086"/>
              <a:ext cx="8627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400" b="1">
                  <a:latin typeface="LG스마트체 Regular" panose="020B0600000101010101" pitchFamily="50" charset="-127"/>
                  <a:ea typeface="LG스마트체 Regular" panose="020B0600000101010101" pitchFamily="50" charset="-127"/>
                </a:defRPr>
              </a:lvl1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정상 안내</a:t>
              </a:r>
              <a:endPara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1453432" y="1008086"/>
              <a:ext cx="15921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400" b="1">
                  <a:latin typeface="LG스마트체 Regular" panose="020B0600000101010101" pitchFamily="50" charset="-127"/>
                  <a:ea typeface="LG스마트체 Regular" panose="020B0600000101010101" pitchFamily="50" charset="-127"/>
                </a:defRPr>
              </a:lvl1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Line </a:t>
              </a:r>
              <a:r>
                <a:rPr kumimoji="1" lang="ko-KR" altLang="en-US" sz="1400" b="1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챗봇 계정 활용</a:t>
              </a:r>
              <a:endPara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937622" y="1340768"/>
              <a:ext cx="7920880" cy="4950026"/>
              <a:chOff x="-1979918" y="-357188"/>
              <a:chExt cx="12117082" cy="7572375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41414" y="-357188"/>
                <a:ext cx="4095750" cy="7572375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0534" y="-347663"/>
                <a:ext cx="4057650" cy="7553325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979918" y="-309563"/>
                <a:ext cx="4010025" cy="7477125"/>
              </a:xfrm>
              <a:prstGeom prst="rect">
                <a:avLst/>
              </a:prstGeom>
            </p:spPr>
          </p:pic>
        </p:grpSp>
        <p:sp>
          <p:nvSpPr>
            <p:cNvPr id="7" name="직사각형 6"/>
            <p:cNvSpPr/>
            <p:nvPr/>
          </p:nvSpPr>
          <p:spPr>
            <a:xfrm>
              <a:off x="6969224" y="2874864"/>
              <a:ext cx="409476" cy="7153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969224" y="3131443"/>
              <a:ext cx="409476" cy="7153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969224" y="4192513"/>
              <a:ext cx="409476" cy="7153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969224" y="4444728"/>
              <a:ext cx="409476" cy="7153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122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5200" y="111458"/>
            <a:ext cx="5981936" cy="276999"/>
          </a:xfrm>
        </p:spPr>
        <p:txBody>
          <a:bodyPr/>
          <a:lstStyle/>
          <a:p>
            <a:r>
              <a:rPr lang="en-US" altLang="ko-KR" dirty="0"/>
              <a:t>Line </a:t>
            </a:r>
            <a:r>
              <a:rPr lang="ko-KR" altLang="en-US" dirty="0"/>
              <a:t>채널을 활용한 </a:t>
            </a:r>
            <a:r>
              <a:rPr lang="ko-KR" altLang="en-US"/>
              <a:t>손보사 </a:t>
            </a:r>
            <a:r>
              <a:rPr lang="ko-KR" altLang="en-US" smtClean="0"/>
              <a:t>데모 </a:t>
            </a:r>
            <a:r>
              <a:rPr lang="ko-KR" altLang="en-US" smtClean="0"/>
              <a:t>예시 </a:t>
            </a:r>
            <a:r>
              <a:rPr lang="en-US" altLang="ko-KR" smtClean="0"/>
              <a:t>(1/2)</a:t>
            </a:r>
            <a:endParaRPr lang="ko-KR" altLang="en-US" dirty="0"/>
          </a:p>
        </p:txBody>
      </p:sp>
      <p:sp>
        <p:nvSpPr>
          <p:cNvPr id="214" name="TextBox 213"/>
          <p:cNvSpPr txBox="1"/>
          <p:nvPr/>
        </p:nvSpPr>
        <p:spPr>
          <a:xfrm>
            <a:off x="7318886" y="764704"/>
            <a:ext cx="1540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400" b="1"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사고 조치요령 안내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3819613" y="764704"/>
            <a:ext cx="2268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400" b="1"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현 위치전송 및 도착시간 확인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1341975" y="764704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400" b="1"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Greeting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4100" name="Picture 4" descr="D:\public\00.챗봇\이미지\손보테크데이\Screenshot_2017-07-07-16-23-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1196975"/>
            <a:ext cx="3013463" cy="51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D:\public\00.챗봇\이미지\손보테크데이\Screenshot_2017-07-07-16-23-3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832" y="1196752"/>
            <a:ext cx="3013463" cy="51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:\public\00.챗봇\이미지\손보테크데이\Screenshot_2017-07-07-16-23-5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532" y="1192453"/>
            <a:ext cx="3013463" cy="51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72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5200" y="111458"/>
            <a:ext cx="5909928" cy="276999"/>
          </a:xfrm>
        </p:spPr>
        <p:txBody>
          <a:bodyPr/>
          <a:lstStyle/>
          <a:p>
            <a:r>
              <a:rPr lang="en-US" altLang="ko-KR" dirty="0"/>
              <a:t>Line </a:t>
            </a:r>
            <a:r>
              <a:rPr lang="ko-KR" altLang="en-US" dirty="0"/>
              <a:t>채널을 활용한 </a:t>
            </a:r>
            <a:r>
              <a:rPr lang="ko-KR" altLang="en-US"/>
              <a:t>손보사 </a:t>
            </a:r>
            <a:r>
              <a:rPr lang="ko-KR" altLang="en-US" smtClean="0"/>
              <a:t>데</a:t>
            </a:r>
            <a:r>
              <a:rPr lang="ko-KR" altLang="en-US" smtClean="0"/>
              <a:t>모</a:t>
            </a:r>
            <a:r>
              <a:rPr lang="ko-KR" altLang="en-US" smtClean="0"/>
              <a:t> </a:t>
            </a:r>
            <a:r>
              <a:rPr lang="ko-KR" altLang="en-US" smtClean="0"/>
              <a:t>예시 </a:t>
            </a:r>
            <a:r>
              <a:rPr lang="en-US" altLang="ko-KR" smtClean="0"/>
              <a:t>(2/2)</a:t>
            </a:r>
            <a:endParaRPr lang="ko-KR" altLang="en-US" dirty="0"/>
          </a:p>
        </p:txBody>
      </p:sp>
      <p:sp>
        <p:nvSpPr>
          <p:cNvPr id="214" name="TextBox 213"/>
          <p:cNvSpPr txBox="1"/>
          <p:nvPr/>
        </p:nvSpPr>
        <p:spPr>
          <a:xfrm>
            <a:off x="7475983" y="764704"/>
            <a:ext cx="1226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400" b="1"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사고 접수 알림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4262044" y="764704"/>
            <a:ext cx="1383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400" b="1"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보험료 인상 문의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1001339" y="764704"/>
            <a:ext cx="1540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400" b="1"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보험처리 관련 안내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5123" name="Picture 3" descr="D:\public\00.챗봇\이미지\손보테크데이\Screenshot_2017-07-07-16-24-3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1196561"/>
            <a:ext cx="3013463" cy="51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:\public\00.챗봇\이미지\손보테크데이\Screenshot_2017-07-07-16-24-4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079" y="1196752"/>
            <a:ext cx="3013463" cy="51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D:\public\00.챗봇\이미지\손보테크데이\Screenshot_2017-07-07-16-25-3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487" y="1196752"/>
            <a:ext cx="3013463" cy="51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D:\public\00.챗봇\이미지\손보테크데이\Screenshot_2017-07-07-16-25-34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85" r="30717" b="31866"/>
          <a:stretch/>
        </p:blipFill>
        <p:spPr bwMode="auto">
          <a:xfrm>
            <a:off x="7537088" y="5650302"/>
            <a:ext cx="2087806" cy="27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5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5200" y="111458"/>
            <a:ext cx="5909928" cy="276999"/>
          </a:xfrm>
        </p:spPr>
        <p:txBody>
          <a:bodyPr/>
          <a:lstStyle/>
          <a:p>
            <a:r>
              <a:rPr lang="en-US" altLang="ko-KR" dirty="0" smtClean="0"/>
              <a:t>Web UI</a:t>
            </a:r>
            <a:r>
              <a:rPr lang="ko-KR" altLang="en-US" dirty="0" smtClean="0"/>
              <a:t>를 활용한 </a:t>
            </a:r>
            <a:r>
              <a:rPr lang="ko-KR" altLang="en-US" err="1" smtClean="0"/>
              <a:t>이커머스</a:t>
            </a:r>
            <a:r>
              <a:rPr lang="ko-KR" altLang="en-US" smtClean="0"/>
              <a:t> </a:t>
            </a:r>
            <a:r>
              <a:rPr lang="ko-KR" altLang="en-US" smtClean="0"/>
              <a:t>데</a:t>
            </a:r>
            <a:r>
              <a:rPr lang="ko-KR" altLang="en-US" smtClean="0"/>
              <a:t>모</a:t>
            </a:r>
            <a:r>
              <a:rPr lang="ko-KR" altLang="en-US" smtClean="0"/>
              <a:t> </a:t>
            </a:r>
            <a:r>
              <a:rPr lang="ko-KR" altLang="en-US" smtClean="0"/>
              <a:t>예시</a:t>
            </a:r>
            <a:endParaRPr lang="ko-KR" altLang="en-US" dirty="0"/>
          </a:p>
        </p:txBody>
      </p:sp>
      <p:sp>
        <p:nvSpPr>
          <p:cNvPr id="214" name="TextBox 213"/>
          <p:cNvSpPr txBox="1"/>
          <p:nvPr/>
        </p:nvSpPr>
        <p:spPr>
          <a:xfrm>
            <a:off x="7536052" y="918592"/>
            <a:ext cx="8130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400" b="1"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배송조회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4486721" y="918592"/>
            <a:ext cx="862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400" b="1"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상품 상세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1183281" y="918592"/>
            <a:ext cx="1176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400" b="1"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카테고리 확인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41" t="776" r="2371"/>
          <a:stretch/>
        </p:blipFill>
        <p:spPr>
          <a:xfrm>
            <a:off x="344488" y="1448728"/>
            <a:ext cx="2895600" cy="447694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934" y="1448728"/>
            <a:ext cx="2962312" cy="4478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266" y="1447270"/>
            <a:ext cx="2906788" cy="44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2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챗봇이란</a:t>
            </a:r>
            <a:r>
              <a:rPr lang="en-US" altLang="ko-KR"/>
              <a:t>?</a:t>
            </a:r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95960" y="620688"/>
            <a:ext cx="9246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5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사용자의 의도를 파악하여</a:t>
            </a:r>
            <a:r>
              <a:rPr lang="en-US" altLang="ko-KR" sz="2000" spc="-5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000" spc="-5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답변</a:t>
            </a:r>
            <a:r>
              <a:rPr lang="en-US" altLang="ko-KR" sz="2000" spc="-5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ko-KR" altLang="en-US" sz="2000" spc="-5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접수를 대화로 진행하는 </a:t>
            </a:r>
            <a:r>
              <a:rPr lang="en-US" altLang="ko-KR" sz="2000" spc="-5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Bot</a:t>
            </a:r>
            <a:r>
              <a:rPr lang="ko-KR" altLang="en-US" sz="2000" spc="-5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서비스</a:t>
            </a:r>
          </a:p>
        </p:txBody>
      </p:sp>
      <p:pic>
        <p:nvPicPr>
          <p:cNvPr id="22" name="Picture 2" descr="dashboar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68" y="1721632"/>
            <a:ext cx="4131344" cy="347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dashboar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864" y="1804753"/>
            <a:ext cx="3933552" cy="330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1947067" y="5194028"/>
            <a:ext cx="1939830" cy="742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사용자의 의도를</a:t>
            </a:r>
            <a:r>
              <a:rPr lang="en-US" altLang="ko-KR" sz="14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/>
            </a:r>
            <a:br>
              <a:rPr lang="en-US" altLang="ko-KR" sz="14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</a:br>
            <a:r>
              <a:rPr lang="ko-KR" altLang="en-US" sz="14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파악하여</a:t>
            </a:r>
            <a:r>
              <a:rPr lang="en-US" altLang="ko-KR" sz="14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,</a:t>
            </a:r>
            <a:endParaRPr lang="ko-KR" altLang="en-US" sz="105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414085" y="5194028"/>
            <a:ext cx="2563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답변 또는 접수를 </a:t>
            </a:r>
            <a:r>
              <a:rPr lang="en-US" altLang="ko-KR" sz="14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/>
            </a:r>
            <a:br>
              <a:rPr lang="en-US" altLang="ko-KR" sz="14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</a:br>
            <a:r>
              <a:rPr lang="ko-KR" altLang="en-US" sz="14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대화로 진행하는 봇</a:t>
            </a:r>
            <a:r>
              <a:rPr lang="en-US" altLang="ko-KR" sz="14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(Bot) </a:t>
            </a:r>
            <a:r>
              <a:rPr lang="ko-KR" altLang="en-US" sz="14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서비스</a:t>
            </a:r>
            <a:endParaRPr lang="ko-KR" altLang="en-US" sz="105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283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94482" y="2848996"/>
            <a:ext cx="3098925" cy="969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ko-KR" altLang="en-US" sz="4800" dirty="0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감사합니다</a:t>
            </a:r>
            <a:r>
              <a:rPr lang="en-US" altLang="ko-KR" sz="4800" dirty="0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.</a:t>
            </a:r>
            <a:endParaRPr lang="ko-KR" altLang="en-US" sz="4000" dirty="0" smtClean="0"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326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지능형 챗봇플랫폼</a:t>
            </a:r>
            <a:r>
              <a:rPr lang="en-US" altLang="ko-KR" smtClean="0"/>
              <a:t>, danbee.Ai </a:t>
            </a:r>
            <a:r>
              <a:rPr lang="ko-KR" altLang="en-US" smtClean="0"/>
              <a:t>개요</a:t>
            </a:r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95960" y="620688"/>
            <a:ext cx="9246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2000" b="1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기업 고객이 다양한 </a:t>
            </a:r>
            <a:r>
              <a:rPr lang="ko-KR" altLang="en-US" sz="2000" b="1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서비스에 활용될 수 있는 </a:t>
            </a:r>
            <a:r>
              <a:rPr lang="ko-KR" altLang="en-US" sz="2000" b="1" dirty="0" err="1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챗봇을</a:t>
            </a:r>
            <a:r>
              <a:rPr lang="ko-KR" altLang="en-US" sz="2000" b="1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2000" b="1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직접 </a:t>
            </a:r>
            <a:r>
              <a:rPr lang="ko-KR" altLang="en-US" sz="20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제작하여 사용자와 쉽게</a:t>
            </a:r>
            <a:endParaRPr lang="en-US" altLang="ko-KR" sz="2000" b="1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lvl="0"/>
            <a:r>
              <a:rPr lang="ko-KR" altLang="en-US" sz="20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소통할 수 있는 생태계 제공</a:t>
            </a:r>
            <a:endParaRPr lang="en-US" altLang="ko-KR" sz="2000" b="1" dirty="0">
              <a:solidFill>
                <a:srgbClr val="C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1026" name="Picture 2" descr="dashboar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704" y="1631009"/>
            <a:ext cx="5616624" cy="471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46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691718" y="4343401"/>
            <a:ext cx="8437746" cy="180331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91718" y="2708920"/>
            <a:ext cx="8437746" cy="130110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지능형 챗봇플랫폼</a:t>
            </a:r>
            <a:r>
              <a:rPr lang="en-US" altLang="ko-KR"/>
              <a:t>, danbee.Ai </a:t>
            </a:r>
            <a:r>
              <a:rPr lang="ko-KR" altLang="en-US" smtClean="0"/>
              <a:t>특징</a:t>
            </a:r>
            <a:endParaRPr lang="ko-KR" altLang="en-US" dirty="0"/>
          </a:p>
        </p:txBody>
      </p:sp>
      <p:sp>
        <p:nvSpPr>
          <p:cNvPr id="61" name="TextBox 33"/>
          <p:cNvSpPr txBox="1"/>
          <p:nvPr/>
        </p:nvSpPr>
        <p:spPr>
          <a:xfrm>
            <a:off x="869179" y="3269320"/>
            <a:ext cx="26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9pPr>
          </a:lstStyle>
          <a:p>
            <a:pPr marL="85725" indent="-85725" latinLnBrk="0">
              <a:buFont typeface="Arial" panose="020B0604020202020204" pitchFamily="34" charset="0"/>
              <a:buChar char="•"/>
            </a:pPr>
            <a:r>
              <a:rPr lang="ko-KR" altLang="en-US" sz="1200" b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기계학습을 포함한 </a:t>
            </a:r>
            <a:r>
              <a:rPr lang="en-US" altLang="ko-KR" sz="1200" b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3</a:t>
            </a:r>
            <a:r>
              <a:rPr lang="ko-KR" altLang="en-US" sz="1200" b="0" dirty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단계 의미추론을 통한 향상된 의도 분류 </a:t>
            </a:r>
            <a:r>
              <a:rPr lang="ko-KR" altLang="en-US" sz="1200" b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정확도 제공</a:t>
            </a:r>
            <a:endParaRPr lang="ko-KR" altLang="en-US" sz="1200" b="0" dirty="0">
              <a:solidFill>
                <a:prstClr val="black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2" name="TextBox 33"/>
          <p:cNvSpPr txBox="1"/>
          <p:nvPr/>
        </p:nvSpPr>
        <p:spPr>
          <a:xfrm>
            <a:off x="3604418" y="3269320"/>
            <a:ext cx="26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9pPr>
          </a:lstStyle>
          <a:p>
            <a:pPr marL="85725" indent="-85725" latinLnBrk="0">
              <a:buFont typeface="Arial" panose="020B0604020202020204" pitchFamily="34" charset="0"/>
              <a:buChar char="•"/>
            </a:pPr>
            <a:r>
              <a:rPr lang="ko-KR" altLang="en-US" sz="1200" b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개발역량 </a:t>
            </a:r>
            <a:r>
              <a:rPr lang="ko-KR" altLang="en-US" sz="1200" b="0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없는 사용자도 </a:t>
            </a:r>
            <a:r>
              <a:rPr lang="ko-KR" altLang="en-US" sz="1200" b="0" dirty="0" err="1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챗봇을</a:t>
            </a:r>
            <a:r>
              <a:rPr lang="ko-KR" altLang="en-US" sz="1200" b="0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만들 수 </a:t>
            </a:r>
            <a:r>
              <a:rPr lang="ko-KR" altLang="en-US" sz="1200" b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있는 워크플로우 기반 도구</a:t>
            </a:r>
            <a:r>
              <a:rPr lang="en-US" altLang="ko-KR" sz="1200" b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200" b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제공</a:t>
            </a:r>
            <a:endParaRPr lang="en-US" altLang="ko-KR" sz="1200" b="0" dirty="0">
              <a:solidFill>
                <a:prstClr val="black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3" name="TextBox 33"/>
          <p:cNvSpPr txBox="1"/>
          <p:nvPr/>
        </p:nvSpPr>
        <p:spPr>
          <a:xfrm>
            <a:off x="3605472" y="5592155"/>
            <a:ext cx="26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9pPr>
          </a:lstStyle>
          <a:p>
            <a:pPr marL="85725" indent="-85725" latinLnBrk="0">
              <a:buFont typeface="Arial" panose="020B0604020202020204" pitchFamily="34" charset="0"/>
              <a:buChar char="•"/>
            </a:pPr>
            <a:r>
              <a:rPr lang="ko-KR" altLang="en-US" sz="1200" b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초기 인프라 구축 불필요</a:t>
            </a:r>
            <a:endParaRPr lang="en-US" altLang="ko-KR" sz="1200" b="0" smtClean="0">
              <a:solidFill>
                <a:prstClr val="black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5725" indent="-85725" latinLnBrk="0">
              <a:buFont typeface="Arial" panose="020B0604020202020204" pitchFamily="34" charset="0"/>
              <a:buChar char="•"/>
            </a:pPr>
            <a:r>
              <a:rPr lang="ko-KR" altLang="en-US" sz="1200" b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지속적인 업데이트</a:t>
            </a:r>
            <a:endParaRPr lang="en-US" altLang="ko-KR" sz="1200" b="0" smtClean="0">
              <a:solidFill>
                <a:prstClr val="black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42" name="Rectangle 7"/>
          <p:cNvSpPr>
            <a:spLocks noChangeArrowheads="1"/>
          </p:cNvSpPr>
          <p:nvPr/>
        </p:nvSpPr>
        <p:spPr bwMode="auto">
          <a:xfrm>
            <a:off x="869179" y="2399891"/>
            <a:ext cx="2648546" cy="815235"/>
          </a:xfrm>
          <a:prstGeom prst="rect">
            <a:avLst/>
          </a:prstGeom>
          <a:solidFill>
            <a:srgbClr val="C80051"/>
          </a:solidFill>
        </p:spPr>
        <p:txBody>
          <a:bodyPr wrap="none" anchor="ctr">
            <a:noAutofit/>
          </a:bodyPr>
          <a:lstStyle/>
          <a:p>
            <a:pPr algn="ctr"/>
            <a:r>
              <a:rPr lang="en-US" altLang="ko-KR" sz="2000" dirty="0" smtClean="0">
                <a:solidFill>
                  <a:srgbClr val="FFFFFF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Hybrid NLU</a:t>
            </a:r>
            <a:endParaRPr lang="en-US" altLang="ko-KR" sz="2000" dirty="0">
              <a:solidFill>
                <a:srgbClr val="FFFFFF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rgbClr val="FFFFFF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(Natural Language Understanding)</a:t>
            </a:r>
          </a:p>
        </p:txBody>
      </p:sp>
      <p:sp>
        <p:nvSpPr>
          <p:cNvPr id="46" name="Rectangle 7"/>
          <p:cNvSpPr>
            <a:spLocks noChangeArrowheads="1"/>
          </p:cNvSpPr>
          <p:nvPr/>
        </p:nvSpPr>
        <p:spPr bwMode="auto">
          <a:xfrm>
            <a:off x="3604418" y="2399891"/>
            <a:ext cx="2648546" cy="815235"/>
          </a:xfrm>
          <a:prstGeom prst="rect">
            <a:avLst/>
          </a:prstGeom>
          <a:solidFill>
            <a:srgbClr val="C80051"/>
          </a:solidFill>
        </p:spPr>
        <p:txBody>
          <a:bodyPr wrap="none" anchor="ctr">
            <a:noAutofit/>
          </a:bodyPr>
          <a:lstStyle/>
          <a:p>
            <a:pPr algn="ctr"/>
            <a:r>
              <a:rPr lang="en-US" altLang="ko-KR" sz="2000" smtClean="0">
                <a:solidFill>
                  <a:srgbClr val="FFFFFF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Codeless Chatflow</a:t>
            </a:r>
            <a:br>
              <a:rPr lang="en-US" altLang="ko-KR" sz="2000" smtClean="0">
                <a:solidFill>
                  <a:srgbClr val="FFFFFF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</a:br>
            <a:r>
              <a:rPr lang="en-US" altLang="ko-KR" sz="1200">
                <a:solidFill>
                  <a:srgbClr val="FFFFFF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(Dialogue Manager)</a:t>
            </a:r>
            <a:endParaRPr lang="en-US" altLang="ko-KR" sz="1200" dirty="0">
              <a:solidFill>
                <a:srgbClr val="FFFFFF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52" name="Rectangle 7"/>
          <p:cNvSpPr>
            <a:spLocks noChangeArrowheads="1"/>
          </p:cNvSpPr>
          <p:nvPr/>
        </p:nvSpPr>
        <p:spPr bwMode="auto">
          <a:xfrm>
            <a:off x="3605472" y="4732251"/>
            <a:ext cx="2648546" cy="815235"/>
          </a:xfrm>
          <a:prstGeom prst="rect">
            <a:avLst/>
          </a:prstGeom>
          <a:solidFill>
            <a:srgbClr val="C80051"/>
          </a:solidFill>
        </p:spPr>
        <p:txBody>
          <a:bodyPr wrap="none" anchor="ctr">
            <a:noAutofit/>
          </a:bodyPr>
          <a:lstStyle/>
          <a:p>
            <a:pPr algn="ctr"/>
            <a:r>
              <a:rPr lang="en-US" altLang="ko-KR" sz="2000" smtClean="0">
                <a:solidFill>
                  <a:srgbClr val="FFFFFF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Multi-Tenancy</a:t>
            </a:r>
            <a:br>
              <a:rPr lang="en-US" altLang="ko-KR" sz="2000" smtClean="0">
                <a:solidFill>
                  <a:srgbClr val="FFFFFF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</a:br>
            <a:r>
              <a:rPr lang="en-US" altLang="ko-KR" sz="2000" smtClean="0">
                <a:solidFill>
                  <a:srgbClr val="FFFFFF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Cloud Service</a:t>
            </a:r>
            <a:endParaRPr lang="en-US" altLang="ko-KR" sz="1200" dirty="0">
              <a:solidFill>
                <a:srgbClr val="FFFFFF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71" name="내용 개체 틀 24"/>
          <p:cNvSpPr txBox="1">
            <a:spLocks/>
          </p:cNvSpPr>
          <p:nvPr/>
        </p:nvSpPr>
        <p:spPr>
          <a:xfrm>
            <a:off x="368192" y="764704"/>
            <a:ext cx="9166161" cy="1296144"/>
          </a:xfrm>
          <a:prstGeom prst="rect">
            <a:avLst/>
          </a:prstGeom>
        </p:spPr>
        <p:txBody>
          <a:bodyPr vert="horz" lIns="180000" tIns="45720" rIns="91440" bIns="45720" rtlCol="0" anchor="t">
            <a:noAutofit/>
          </a:bodyPr>
          <a:lstStyle>
            <a:lvl1pPr marL="2857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ko-KR" altLang="en-US" sz="1400" b="0" kern="12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ko-KR" altLang="en-US" sz="1600" dirty="0" smtClean="0"/>
              <a:t>① </a:t>
            </a:r>
            <a:r>
              <a:rPr lang="en-US" altLang="ko-KR" sz="1600" dirty="0"/>
              <a:t>Hybrid </a:t>
            </a:r>
            <a:r>
              <a:rPr lang="ko-KR" altLang="en-US" sz="1600" dirty="0"/>
              <a:t>기반의 </a:t>
            </a:r>
            <a:r>
              <a:rPr lang="en-US" altLang="ko-KR" sz="1600" dirty="0"/>
              <a:t>NLU</a:t>
            </a:r>
            <a:r>
              <a:rPr lang="ko-KR" altLang="en-US" sz="1600" dirty="0"/>
              <a:t>를 통해 </a:t>
            </a:r>
            <a:r>
              <a:rPr lang="ko-KR" altLang="en-US" sz="1600" b="1" dirty="0"/>
              <a:t>고객의 의도를 정확하게 </a:t>
            </a:r>
            <a:r>
              <a:rPr lang="ko-KR" altLang="en-US" sz="1600" b="1" dirty="0" smtClean="0"/>
              <a:t>이해</a:t>
            </a:r>
            <a:r>
              <a:rPr lang="ko-KR" altLang="en-US" sz="1600" dirty="0" smtClean="0"/>
              <a:t>하고</a:t>
            </a:r>
            <a:r>
              <a:rPr lang="en-US" altLang="ko-KR" sz="1600" dirty="0" smtClean="0"/>
              <a:t>,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ko-KR" altLang="en-US" sz="1600" dirty="0" smtClean="0"/>
              <a:t>② </a:t>
            </a:r>
            <a:r>
              <a:rPr lang="en-US" altLang="ko-KR" sz="1600" dirty="0" smtClean="0"/>
              <a:t>Codeless Workflow </a:t>
            </a:r>
            <a:r>
              <a:rPr lang="ko-KR" altLang="en-US" sz="1600" dirty="0"/>
              <a:t>기반의 </a:t>
            </a:r>
            <a:r>
              <a:rPr lang="ko-KR" altLang="en-US" sz="1600" b="1" dirty="0" smtClean="0"/>
              <a:t>쉽고 빠</a:t>
            </a:r>
            <a:r>
              <a:rPr lang="ko-KR" altLang="en-US" sz="1600" b="1" dirty="0"/>
              <a:t>른</a:t>
            </a:r>
            <a:r>
              <a:rPr lang="ko-KR" altLang="en-US" sz="1600" b="1" dirty="0" smtClean="0"/>
              <a:t> 대화흐름 제작</a:t>
            </a:r>
            <a:r>
              <a:rPr lang="ko-KR" altLang="en-US" sz="1600" dirty="0"/>
              <a:t>을 통해</a:t>
            </a:r>
            <a:r>
              <a:rPr lang="en-US" altLang="ko-KR" sz="1600" dirty="0" smtClean="0"/>
              <a:t>,</a:t>
            </a:r>
            <a:endParaRPr lang="ko-KR" altLang="en-US" sz="1600" dirty="0" smtClean="0"/>
          </a:p>
          <a:p>
            <a:pPr marL="0" indent="0" algn="ctr">
              <a:lnSpc>
                <a:spcPct val="150000"/>
              </a:lnSpc>
              <a:buNone/>
            </a:pPr>
            <a:r>
              <a:rPr lang="ko-KR" altLang="en-US" sz="1600" dirty="0" smtClean="0"/>
              <a:t>③ </a:t>
            </a:r>
            <a:r>
              <a:rPr lang="ko-KR" altLang="en-US" sz="1600" b="1" dirty="0" smtClean="0"/>
              <a:t>초기 인프라 구축 없이</a:t>
            </a:r>
            <a:r>
              <a:rPr lang="ko-KR" altLang="en-US" sz="1600" dirty="0" smtClean="0"/>
              <a:t> 단기간에 고객사의 </a:t>
            </a:r>
            <a:r>
              <a:rPr lang="ko-KR" altLang="en-US" sz="1600" dirty="0" err="1" smtClean="0"/>
              <a:t>니즈에</a:t>
            </a:r>
            <a:r>
              <a:rPr lang="ko-KR" altLang="en-US" sz="1600" dirty="0" smtClean="0"/>
              <a:t> 맞는 지능형 고객응대 체계를 제공합니다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cxnSp>
        <p:nvCxnSpPr>
          <p:cNvPr id="72" name="직선 연결선 71"/>
          <p:cNvCxnSpPr/>
          <p:nvPr/>
        </p:nvCxnSpPr>
        <p:spPr bwMode="auto">
          <a:xfrm>
            <a:off x="691718" y="2206024"/>
            <a:ext cx="849694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15" name="Picture 2" descr="dashboard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6" t="63194" r="18478" b="12832"/>
          <a:stretch/>
        </p:blipFill>
        <p:spPr bwMode="auto">
          <a:xfrm>
            <a:off x="3604418" y="3798949"/>
            <a:ext cx="2648546" cy="75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33"/>
          <p:cNvSpPr txBox="1"/>
          <p:nvPr/>
        </p:nvSpPr>
        <p:spPr>
          <a:xfrm>
            <a:off x="6328358" y="3269320"/>
            <a:ext cx="26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9pPr>
          </a:lstStyle>
          <a:p>
            <a:pPr marL="85725" indent="-85725" latinLnBrk="0">
              <a:buFont typeface="Arial" panose="020B0604020202020204" pitchFamily="34" charset="0"/>
              <a:buChar char="•"/>
            </a:pPr>
            <a:r>
              <a:rPr lang="ko-KR" altLang="en-US" sz="1200" b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개발 없이 간단한 설정으로 </a:t>
            </a:r>
            <a:r>
              <a:rPr lang="ko-KR" altLang="en-US" sz="1200" b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원하는 </a:t>
            </a:r>
            <a:r>
              <a:rPr lang="ko-KR" altLang="en-US" sz="1200" b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메신저의 챗봇에 연결</a:t>
            </a:r>
            <a:endParaRPr lang="en-US" altLang="ko-KR" sz="1200" b="0" dirty="0">
              <a:solidFill>
                <a:prstClr val="black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6328358" y="2399891"/>
            <a:ext cx="2648546" cy="815235"/>
          </a:xfrm>
          <a:prstGeom prst="rect">
            <a:avLst/>
          </a:prstGeom>
          <a:solidFill>
            <a:srgbClr val="C80051"/>
          </a:solidFill>
        </p:spPr>
        <p:txBody>
          <a:bodyPr wrap="none" anchor="ctr">
            <a:noAutofit/>
          </a:bodyPr>
          <a:lstStyle/>
          <a:p>
            <a:pPr algn="ctr"/>
            <a:r>
              <a:rPr lang="en-US" altLang="ko-KR" sz="2000" smtClean="0">
                <a:solidFill>
                  <a:srgbClr val="FFFFFF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Channel Connector</a:t>
            </a:r>
            <a:endParaRPr lang="en-US" altLang="ko-KR" sz="2000" dirty="0" smtClean="0">
              <a:solidFill>
                <a:srgbClr val="FFFFFF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  <a:p>
            <a:pPr algn="ctr"/>
            <a:r>
              <a:rPr lang="en-US" altLang="ko-KR" sz="1200" smtClean="0">
                <a:solidFill>
                  <a:srgbClr val="FFFFFF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(Facebook, KakaoTalk, Naver Line…)</a:t>
            </a:r>
            <a:endParaRPr lang="en-US" altLang="ko-KR" sz="1200" dirty="0">
              <a:solidFill>
                <a:srgbClr val="FFFFFF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18" name="TextBox 33"/>
          <p:cNvSpPr txBox="1"/>
          <p:nvPr/>
        </p:nvSpPr>
        <p:spPr>
          <a:xfrm>
            <a:off x="6321152" y="5592155"/>
            <a:ext cx="26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9pPr>
          </a:lstStyle>
          <a:p>
            <a:pPr marL="85725" indent="-85725" latinLnBrk="0">
              <a:buFont typeface="Arial" panose="020B0604020202020204" pitchFamily="34" charset="0"/>
              <a:buChar char="•"/>
            </a:pPr>
            <a:r>
              <a:rPr lang="ko-KR" altLang="en-US" sz="1200" b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초보부터 고급사용자까지 활용가능한</a:t>
            </a:r>
            <a:r>
              <a:rPr lang="en-US" altLang="ko-KR" sz="1200" b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200" b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ko-KR" altLang="en-US" sz="1200" b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개념설명</a:t>
            </a:r>
            <a:r>
              <a:rPr lang="en-US" altLang="ko-KR" sz="1200" b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200" b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튜토리얼 온라인 콘텐츠</a:t>
            </a:r>
            <a:endParaRPr lang="ko-KR" altLang="en-US" sz="1200" b="0" dirty="0">
              <a:solidFill>
                <a:prstClr val="black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6321152" y="4732251"/>
            <a:ext cx="2648546" cy="815235"/>
          </a:xfrm>
          <a:prstGeom prst="rect">
            <a:avLst/>
          </a:prstGeom>
          <a:solidFill>
            <a:srgbClr val="C80051"/>
          </a:solidFill>
        </p:spPr>
        <p:txBody>
          <a:bodyPr wrap="none" anchor="ctr">
            <a:noAutofit/>
          </a:bodyPr>
          <a:lstStyle/>
          <a:p>
            <a:pPr algn="ctr"/>
            <a:r>
              <a:rPr lang="en-US" altLang="ko-KR" sz="2000" smtClean="0">
                <a:solidFill>
                  <a:srgbClr val="FFFFFF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Rich Online</a:t>
            </a:r>
            <a:br>
              <a:rPr lang="en-US" altLang="ko-KR" sz="2000" smtClean="0">
                <a:solidFill>
                  <a:srgbClr val="FFFFFF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</a:br>
            <a:r>
              <a:rPr lang="en-US" altLang="ko-KR" sz="2000" smtClean="0">
                <a:solidFill>
                  <a:srgbClr val="FFFFFF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Documents</a:t>
            </a:r>
            <a:br>
              <a:rPr lang="en-US" altLang="ko-KR" sz="2000" smtClean="0">
                <a:solidFill>
                  <a:srgbClr val="FFFFFF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</a:br>
            <a:r>
              <a:rPr lang="en-US" altLang="ko-KR" sz="1200" smtClean="0">
                <a:solidFill>
                  <a:srgbClr val="FFFFFF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(doc.danbee.ai)</a:t>
            </a:r>
            <a:endParaRPr lang="en-US" altLang="ko-KR" sz="1200" dirty="0">
              <a:solidFill>
                <a:srgbClr val="FFFFFF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20" name="TextBox 33"/>
          <p:cNvSpPr txBox="1"/>
          <p:nvPr/>
        </p:nvSpPr>
        <p:spPr>
          <a:xfrm>
            <a:off x="869179" y="5592155"/>
            <a:ext cx="26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Arial" pitchFamily="34" charset="0"/>
                <a:ea typeface="굴림" pitchFamily="50" charset="-127"/>
                <a:cs typeface="+mn-cs"/>
              </a:defRPr>
            </a:lvl9pPr>
          </a:lstStyle>
          <a:p>
            <a:pPr marL="85725" indent="-85725" latinLnBrk="0">
              <a:buFont typeface="Arial" panose="020B0604020202020204" pitchFamily="34" charset="0"/>
              <a:buChar char="•"/>
            </a:pPr>
            <a:r>
              <a:rPr lang="ko-KR" altLang="en-US" sz="1200" b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사용자 역할 별 권한 </a:t>
            </a:r>
            <a:r>
              <a:rPr lang="ko-KR" altLang="en-US" sz="1200" b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관리</a:t>
            </a:r>
            <a:endParaRPr lang="ko-KR" altLang="en-US" sz="1200" b="0">
              <a:solidFill>
                <a:prstClr val="black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5725" indent="-85725" latinLnBrk="0">
              <a:buFont typeface="Arial" panose="020B0604020202020204" pitchFamily="34" charset="0"/>
              <a:buChar char="•"/>
            </a:pPr>
            <a:r>
              <a:rPr lang="ko-KR" altLang="en-US" sz="1200" b="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대화 </a:t>
            </a:r>
            <a:r>
              <a:rPr lang="ko-KR" altLang="en-US" sz="1200" b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이력기반 학습 기능 제공</a:t>
            </a:r>
            <a:endParaRPr lang="ko-KR" altLang="en-US" sz="1200" b="0" dirty="0">
              <a:solidFill>
                <a:prstClr val="black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869179" y="4732251"/>
            <a:ext cx="2648546" cy="815235"/>
          </a:xfrm>
          <a:prstGeom prst="rect">
            <a:avLst/>
          </a:prstGeom>
          <a:solidFill>
            <a:srgbClr val="C80051"/>
          </a:solidFill>
        </p:spPr>
        <p:txBody>
          <a:bodyPr wrap="none" anchor="ctr">
            <a:noAutofit/>
          </a:bodyPr>
          <a:lstStyle/>
          <a:p>
            <a:pPr algn="ctr"/>
            <a:r>
              <a:rPr lang="en-US" altLang="ko-KR" sz="2000" smtClean="0">
                <a:solidFill>
                  <a:srgbClr val="FFFFFF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Enterprise Level</a:t>
            </a:r>
            <a:br>
              <a:rPr lang="en-US" altLang="ko-KR" sz="2000" smtClean="0">
                <a:solidFill>
                  <a:srgbClr val="FFFFFF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</a:br>
            <a:r>
              <a:rPr lang="en-US" altLang="ko-KR" sz="2000" smtClean="0">
                <a:solidFill>
                  <a:srgbClr val="FFFFFF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Management</a:t>
            </a:r>
            <a:endParaRPr lang="en-US" altLang="ko-KR" sz="1200" dirty="0">
              <a:solidFill>
                <a:srgbClr val="FFFFFF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61305" y="4354138"/>
            <a:ext cx="7681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b="1" smtClean="0">
                <a:solidFill>
                  <a:srgbClr val="00B0F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챗봇관리</a:t>
            </a:r>
            <a:endParaRPr lang="ko-KR" altLang="en-US" sz="1300" b="1" dirty="0" smtClean="0">
              <a:solidFill>
                <a:srgbClr val="00B0F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354062" y="3719070"/>
            <a:ext cx="7681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b="1" smtClean="0">
                <a:solidFill>
                  <a:srgbClr val="00B0F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챗봇제작</a:t>
            </a:r>
            <a:endParaRPr lang="ko-KR" altLang="en-US" sz="1300" b="1" dirty="0" smtClean="0">
              <a:solidFill>
                <a:srgbClr val="00B0F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70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5200" y="111458"/>
            <a:ext cx="5045832" cy="339806"/>
          </a:xfrm>
        </p:spPr>
        <p:txBody>
          <a:bodyPr/>
          <a:lstStyle/>
          <a:p>
            <a:r>
              <a:rPr lang="en-US" altLang="ko-KR" smtClean="0"/>
              <a:t>danbee.Ai</a:t>
            </a:r>
            <a:r>
              <a:rPr lang="ko-KR" altLang="en-US" smtClean="0"/>
              <a:t>로 구현 가능한 지능형챗봇 서비스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575663" y="1052736"/>
            <a:ext cx="1297217" cy="5029140"/>
            <a:chOff x="837416" y="1052736"/>
            <a:chExt cx="1297217" cy="5029140"/>
          </a:xfrm>
        </p:grpSpPr>
        <p:sp>
          <p:nvSpPr>
            <p:cNvPr id="14" name="직사각형 13"/>
            <p:cNvSpPr/>
            <p:nvPr/>
          </p:nvSpPr>
          <p:spPr>
            <a:xfrm>
              <a:off x="837416" y="1052736"/>
              <a:ext cx="1297217" cy="1114168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smtClean="0">
                  <a:solidFill>
                    <a:prstClr val="black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고객상담</a:t>
              </a:r>
              <a:r>
                <a:rPr lang="en-US" altLang="ko-KR" b="1" smtClean="0">
                  <a:solidFill>
                    <a:prstClr val="black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/>
              </a:r>
              <a:br>
                <a:rPr lang="en-US" altLang="ko-KR" b="1" smtClean="0">
                  <a:solidFill>
                    <a:prstClr val="black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</a:br>
              <a:r>
                <a:rPr lang="ko-KR" altLang="en-US" b="1" smtClean="0">
                  <a:solidFill>
                    <a:prstClr val="black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역할</a:t>
              </a:r>
              <a:endParaRPr lang="en-US" altLang="ko-KR" b="1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37416" y="3071743"/>
              <a:ext cx="1297217" cy="1114168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smtClean="0">
                  <a:solidFill>
                    <a:prstClr val="black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홍보</a:t>
              </a:r>
              <a:r>
                <a:rPr lang="en-US" altLang="ko-KR" b="1" smtClean="0">
                  <a:solidFill>
                    <a:prstClr val="black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/</a:t>
              </a:r>
              <a:r>
                <a:rPr lang="ko-KR" altLang="en-US" b="1" smtClean="0">
                  <a:solidFill>
                    <a:prstClr val="black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추천</a:t>
              </a:r>
              <a:r>
                <a:rPr lang="en-US" altLang="ko-KR" b="1" smtClean="0">
                  <a:solidFill>
                    <a:prstClr val="black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/>
              </a:r>
              <a:br>
                <a:rPr lang="en-US" altLang="ko-KR" b="1" smtClean="0">
                  <a:solidFill>
                    <a:prstClr val="black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</a:br>
              <a:r>
                <a:rPr lang="ko-KR" altLang="en-US" b="1" smtClean="0">
                  <a:solidFill>
                    <a:prstClr val="black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판매 역할</a:t>
              </a:r>
              <a:endParaRPr lang="ko-KR" altLang="en-US" b="1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837416" y="4967708"/>
              <a:ext cx="1297217" cy="1114168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smtClean="0">
                  <a:solidFill>
                    <a:prstClr val="black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업무비서</a:t>
              </a:r>
              <a:r>
                <a:rPr lang="en-US" altLang="ko-KR" b="1" smtClean="0">
                  <a:solidFill>
                    <a:prstClr val="black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/>
              </a:r>
              <a:br>
                <a:rPr lang="en-US" altLang="ko-KR" b="1" smtClean="0">
                  <a:solidFill>
                    <a:prstClr val="black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</a:br>
              <a:r>
                <a:rPr lang="ko-KR" altLang="en-US" b="1" smtClean="0">
                  <a:solidFill>
                    <a:prstClr val="black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역할</a:t>
              </a:r>
              <a:endParaRPr lang="ko-KR" altLang="en-US" b="1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131958" y="927782"/>
            <a:ext cx="47860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20000"/>
              </a:lnSpc>
              <a:spcBef>
                <a:spcPts val="600"/>
              </a:spcBef>
            </a:pPr>
            <a:r>
              <a:rPr lang="ko-KR" altLang="en-US" sz="1400" b="1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귀사의 고객은 </a:t>
            </a:r>
            <a:r>
              <a:rPr lang="en-US" altLang="ko-KR" sz="1400" b="1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24/7 </a:t>
            </a:r>
            <a:r>
              <a:rPr lang="ko-KR" altLang="en-US" sz="1400" b="1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더 좋은 상담서비스를 받을 수 있습니다</a:t>
            </a:r>
            <a:r>
              <a:rPr lang="en-US" altLang="ko-KR" sz="1400" b="1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 </a:t>
            </a:r>
          </a:p>
          <a:p>
            <a:pPr latinLnBrk="0">
              <a:lnSpc>
                <a:spcPct val="120000"/>
              </a:lnSpc>
              <a:spcBef>
                <a:spcPts val="600"/>
              </a:spcBef>
            </a:pPr>
            <a:r>
              <a:rPr lang="ko-KR" altLang="en-US" sz="120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간단한 문의</a:t>
            </a:r>
            <a:r>
              <a:rPr lang="en-US" altLang="ko-KR" sz="120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ko-KR" altLang="en-US" sz="120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접수를 챗봇이 담당하면</a:t>
            </a:r>
            <a:r>
              <a:rPr lang="en-US" altLang="ko-KR" sz="120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</a:t>
            </a:r>
          </a:p>
          <a:p>
            <a:pPr latinLnBrk="0">
              <a:lnSpc>
                <a:spcPct val="120000"/>
              </a:lnSpc>
              <a:spcBef>
                <a:spcPts val="600"/>
              </a:spcBef>
            </a:pPr>
            <a:r>
              <a:rPr lang="ko-KR" altLang="en-US" sz="120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단순한 상담에서 해방된 전문 상담원을 통해 질 좋은 상담서비스를</a:t>
            </a:r>
            <a:r>
              <a:rPr lang="en-US" altLang="ko-KR" sz="120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20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ko-KR" altLang="en-US" sz="120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더 많은 고객에게 제공할 수 있습니다</a:t>
            </a:r>
            <a:r>
              <a:rPr lang="en-US" altLang="ko-KR" sz="120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131958" y="4871226"/>
            <a:ext cx="4786047" cy="94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20000"/>
              </a:lnSpc>
              <a:spcBef>
                <a:spcPts val="600"/>
              </a:spcBef>
            </a:pPr>
            <a:r>
              <a:rPr lang="ko-KR" altLang="en-US" sz="1400" b="1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귀사의 임직원은 필요한 업무 정보에 손쉽게 닿을 수 있습니다</a:t>
            </a:r>
            <a:r>
              <a:rPr lang="en-US" altLang="ko-KR" sz="1400" b="1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  <a:endParaRPr lang="en-US" altLang="ko-KR" sz="1400" b="1">
              <a:solidFill>
                <a:prstClr val="black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latinLnBrk="0">
              <a:lnSpc>
                <a:spcPct val="120000"/>
              </a:lnSpc>
              <a:spcBef>
                <a:spcPts val="600"/>
              </a:spcBef>
            </a:pPr>
            <a:r>
              <a:rPr lang="ko-KR" altLang="en-US" sz="120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복잡한 업무시스템에 가려졌던 다양한 시스템 기능과 데이터에 </a:t>
            </a:r>
            <a:endParaRPr lang="en-US" altLang="ko-KR" sz="1200">
              <a:solidFill>
                <a:prstClr val="black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latinLnBrk="0">
              <a:lnSpc>
                <a:spcPct val="120000"/>
              </a:lnSpc>
              <a:spcBef>
                <a:spcPts val="600"/>
              </a:spcBef>
            </a:pPr>
            <a:r>
              <a:rPr lang="ko-KR" altLang="en-US" sz="120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가장 익숙한 방식인 채팅</a:t>
            </a:r>
            <a:r>
              <a:rPr lang="en-US" altLang="ko-KR" sz="120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ko-KR" altLang="en-US" sz="120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대화를 통해 접근할 수 있습니다</a:t>
            </a:r>
            <a:r>
              <a:rPr lang="en-US" altLang="ko-KR" sz="120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  <a:endParaRPr lang="en-US" altLang="ko-KR" sz="1200">
              <a:solidFill>
                <a:prstClr val="black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31958" y="2867061"/>
            <a:ext cx="554461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20000"/>
              </a:lnSpc>
              <a:spcBef>
                <a:spcPts val="600"/>
              </a:spcBef>
            </a:pPr>
            <a:r>
              <a:rPr lang="ko-KR" altLang="en-US" sz="1400" b="1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귀사의 고객은 시간과 노력이 줄어드는 새로운 커머스를 경험하게 됩니다</a:t>
            </a:r>
            <a:r>
              <a:rPr lang="en-US" altLang="ko-KR" sz="1400" b="1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</a:p>
          <a:p>
            <a:pPr latinLnBrk="0">
              <a:lnSpc>
                <a:spcPct val="120000"/>
              </a:lnSpc>
              <a:spcBef>
                <a:spcPts val="600"/>
              </a:spcBef>
            </a:pPr>
            <a:r>
              <a:rPr lang="ko-KR" altLang="en-US" sz="120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다양한 대화채널에서 제품과 서비스를 소개하고 </a:t>
            </a:r>
            <a:r>
              <a:rPr lang="en-US" altLang="ko-KR" sz="120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20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탐색</a:t>
            </a:r>
            <a:r>
              <a:rPr lang="en-US" altLang="ko-KR" sz="120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  <a:p>
            <a:pPr latinLnBrk="0">
              <a:lnSpc>
                <a:spcPct val="120000"/>
              </a:lnSpc>
              <a:spcBef>
                <a:spcPts val="600"/>
              </a:spcBef>
            </a:pPr>
            <a:r>
              <a:rPr lang="ko-KR" altLang="en-US" sz="120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몇가지 질문을 통한 고객 맞춤 상품을 제시하여 </a:t>
            </a:r>
            <a:r>
              <a:rPr lang="en-US" altLang="ko-KR" sz="120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120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선택</a:t>
            </a:r>
            <a:r>
              <a:rPr lang="en-US" altLang="ko-KR" sz="120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  <a:p>
            <a:pPr latinLnBrk="0">
              <a:lnSpc>
                <a:spcPct val="120000"/>
              </a:lnSpc>
              <a:spcBef>
                <a:spcPts val="600"/>
              </a:spcBef>
            </a:pPr>
            <a:r>
              <a:rPr lang="ko-KR" altLang="en-US" sz="120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구매과정을 단축시켜 줍니다</a:t>
            </a:r>
            <a:r>
              <a:rPr lang="en-US" altLang="ko-KR" sz="120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 (</a:t>
            </a:r>
            <a:r>
              <a:rPr lang="ko-KR" altLang="en-US" sz="120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구매</a:t>
            </a:r>
            <a:r>
              <a:rPr lang="en-US" altLang="ko-KR" sz="120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endParaRPr lang="en-US" altLang="ko-KR" sz="1200">
              <a:solidFill>
                <a:prstClr val="black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31984" y="917398"/>
            <a:ext cx="1728192" cy="5215712"/>
            <a:chOff x="2246999" y="917398"/>
            <a:chExt cx="1728192" cy="5215712"/>
          </a:xfrm>
        </p:grpSpPr>
        <p:sp>
          <p:nvSpPr>
            <p:cNvPr id="18" name="TextBox 17"/>
            <p:cNvSpPr txBox="1"/>
            <p:nvPr/>
          </p:nvSpPr>
          <p:spPr>
            <a:xfrm>
              <a:off x="2365200" y="1653064"/>
              <a:ext cx="1288924" cy="627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0">
                <a:lnSpc>
                  <a:spcPct val="120000"/>
                </a:lnSpc>
                <a:spcBef>
                  <a:spcPts val="600"/>
                </a:spcBef>
              </a:pPr>
              <a:r>
                <a:rPr lang="en-US" altLang="ko-KR" b="1" smtClean="0">
                  <a:solidFill>
                    <a:prstClr val="black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C/S </a:t>
              </a:r>
              <a:r>
                <a:rPr lang="ko-KR" altLang="en-US" b="1" smtClean="0">
                  <a:solidFill>
                    <a:prstClr val="black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혁신</a:t>
              </a:r>
              <a:r>
                <a:rPr lang="en-US" altLang="ko-KR" b="1" smtClean="0">
                  <a:solidFill>
                    <a:prstClr val="black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/>
              </a:r>
              <a:br>
                <a:rPr lang="en-US" altLang="ko-KR" b="1" smtClean="0">
                  <a:solidFill>
                    <a:prstClr val="black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</a:br>
              <a:r>
                <a:rPr lang="en-US" altLang="ko-KR" sz="1100" smtClean="0">
                  <a:solidFill>
                    <a:prstClr val="black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Customer Service</a:t>
              </a:r>
              <a:endParaRPr lang="en-US" altLang="ko-KR" sz="1600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246999" y="5505246"/>
              <a:ext cx="1728192" cy="627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0">
                <a:lnSpc>
                  <a:spcPct val="120000"/>
                </a:lnSpc>
                <a:spcBef>
                  <a:spcPts val="600"/>
                </a:spcBef>
              </a:pPr>
              <a:r>
                <a:rPr lang="ko-KR" altLang="en-US" b="1" smtClean="0">
                  <a:solidFill>
                    <a:prstClr val="black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업무 생산성 혁신</a:t>
              </a:r>
              <a:r>
                <a:rPr lang="en-US" altLang="ko-KR" b="1" smtClean="0">
                  <a:solidFill>
                    <a:prstClr val="black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/>
              </a:r>
              <a:br>
                <a:rPr lang="en-US" altLang="ko-KR" b="1" smtClean="0">
                  <a:solidFill>
                    <a:prstClr val="black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</a:br>
              <a:r>
                <a:rPr lang="en-US" altLang="ko-KR" sz="1100" smtClean="0">
                  <a:solidFill>
                    <a:prstClr val="black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Productivity</a:t>
              </a:r>
              <a:endParaRPr lang="en-US" altLang="ko-KR" sz="110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246999" y="3657265"/>
              <a:ext cx="1728192" cy="627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0">
                <a:lnSpc>
                  <a:spcPct val="120000"/>
                </a:lnSpc>
                <a:spcBef>
                  <a:spcPts val="600"/>
                </a:spcBef>
              </a:pPr>
              <a:r>
                <a:rPr lang="ko-KR" altLang="en-US" b="1" smtClean="0">
                  <a:solidFill>
                    <a:prstClr val="black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커머스 혁신</a:t>
              </a:r>
              <a:r>
                <a:rPr lang="en-US" altLang="ko-KR" b="1" smtClean="0">
                  <a:solidFill>
                    <a:prstClr val="black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/>
              </a:r>
              <a:br>
                <a:rPr lang="en-US" altLang="ko-KR" b="1" smtClean="0">
                  <a:solidFill>
                    <a:prstClr val="black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</a:br>
              <a:r>
                <a:rPr lang="en-US" altLang="ko-KR" sz="1100" smtClean="0">
                  <a:solidFill>
                    <a:prstClr val="black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Productivity</a:t>
              </a:r>
              <a:endParaRPr lang="en-US" altLang="ko-KR" sz="110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86071" y="2962946"/>
              <a:ext cx="779851" cy="731110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3874" y="917398"/>
              <a:ext cx="682369" cy="73111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58985" y="4776158"/>
              <a:ext cx="653937" cy="755480"/>
            </a:xfrm>
            <a:prstGeom prst="rect">
              <a:avLst/>
            </a:prstGeom>
          </p:spPr>
        </p:pic>
      </p:grpSp>
      <p:cxnSp>
        <p:nvCxnSpPr>
          <p:cNvPr id="26" name="직선 연결선 25"/>
          <p:cNvCxnSpPr/>
          <p:nvPr/>
        </p:nvCxnSpPr>
        <p:spPr>
          <a:xfrm>
            <a:off x="629983" y="2620714"/>
            <a:ext cx="8787513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629983" y="4636938"/>
            <a:ext cx="8787513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131958" y="2175801"/>
            <a:ext cx="5285538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1400" i="1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e.g. C/S</a:t>
            </a:r>
            <a:r>
              <a:rPr lang="ko-KR" altLang="en-US" sz="1400" i="1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봇</a:t>
            </a:r>
            <a:r>
              <a:rPr lang="en-US" altLang="ko-KR" sz="1400" i="1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400" i="1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간단접수봇</a:t>
            </a:r>
            <a:r>
              <a:rPr lang="en-US" altLang="ko-KR" sz="1400" i="1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FAQ</a:t>
            </a:r>
            <a:r>
              <a:rPr lang="ko-KR" altLang="en-US" sz="1400" i="1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답변봇</a:t>
            </a:r>
            <a:r>
              <a:rPr lang="en-US" altLang="ko-KR" sz="1400" i="1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400" i="1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상담원답변추천봇</a:t>
            </a:r>
            <a:endParaRPr lang="en-US" altLang="ko-KR" sz="1200" i="1" smtClean="0">
              <a:solidFill>
                <a:prstClr val="black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31958" y="4241305"/>
            <a:ext cx="5285538" cy="331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1400" i="1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e.g. </a:t>
            </a:r>
            <a:r>
              <a:rPr lang="ko-KR" altLang="en-US" sz="1400" i="1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홍보봇</a:t>
            </a:r>
            <a:r>
              <a:rPr lang="en-US" altLang="ko-KR" sz="1400" i="1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400" i="1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상품문의답변봇</a:t>
            </a:r>
            <a:r>
              <a:rPr lang="en-US" altLang="ko-KR" sz="1400" i="1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400" i="1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상품검색봇</a:t>
            </a:r>
            <a:r>
              <a:rPr lang="en-US" altLang="ko-KR" sz="1400" i="1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400" i="1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추천봇</a:t>
            </a:r>
            <a:r>
              <a:rPr lang="en-US" altLang="ko-KR" sz="1400" i="1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400" i="1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주문봇</a:t>
            </a:r>
            <a:endParaRPr lang="en-US" altLang="ko-KR" sz="1200" i="1" smtClean="0">
              <a:solidFill>
                <a:prstClr val="black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872880" y="6003489"/>
            <a:ext cx="5544616" cy="331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latinLnBrk="0">
              <a:lnSpc>
                <a:spcPct val="120000"/>
              </a:lnSpc>
              <a:spcBef>
                <a:spcPts val="600"/>
              </a:spcBef>
            </a:pPr>
            <a:r>
              <a:rPr lang="en-US" altLang="ko-KR" sz="1400" i="1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e.g. </a:t>
            </a:r>
            <a:r>
              <a:rPr lang="ko-KR" altLang="en-US" sz="1400" i="1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일정</a:t>
            </a:r>
            <a:r>
              <a:rPr lang="en-US" altLang="ko-KR" sz="1400" i="1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ko-KR" altLang="en-US" sz="1400" i="1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할일 관리</a:t>
            </a:r>
            <a:r>
              <a:rPr lang="en-US" altLang="ko-KR" sz="1400" i="1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400" i="1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업무지표 조회봇</a:t>
            </a:r>
            <a:r>
              <a:rPr lang="en-US" altLang="ko-KR" sz="1400" i="1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400" i="1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업무문서</a:t>
            </a:r>
            <a:r>
              <a:rPr lang="en-US" altLang="ko-KR" sz="1400" i="1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ko-KR" altLang="en-US" sz="1400" i="1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인원 검색봇</a:t>
            </a:r>
            <a:r>
              <a:rPr lang="en-US" altLang="ko-KR" sz="1400" i="1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400" i="1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업무알림 봇</a:t>
            </a:r>
            <a:endParaRPr lang="en-US" altLang="ko-KR" sz="1200" i="1" smtClean="0">
              <a:solidFill>
                <a:prstClr val="black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1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5200" y="111458"/>
            <a:ext cx="5117840" cy="276999"/>
          </a:xfrm>
        </p:spPr>
        <p:txBody>
          <a:bodyPr/>
          <a:lstStyle/>
          <a:p>
            <a:r>
              <a:rPr lang="ko-KR" altLang="en-US" dirty="0" err="1"/>
              <a:t>고객사</a:t>
            </a:r>
            <a:r>
              <a:rPr lang="ko-KR" altLang="en-US" dirty="0"/>
              <a:t> </a:t>
            </a:r>
            <a:r>
              <a:rPr lang="en-US" altLang="ko-KR" dirty="0"/>
              <a:t>Native App.</a:t>
            </a:r>
            <a:r>
              <a:rPr lang="ko-KR" altLang="en-US" dirty="0"/>
              <a:t>을 활용한 통신사 </a:t>
            </a:r>
            <a:r>
              <a:rPr lang="ko-KR" altLang="en-US"/>
              <a:t>적용</a:t>
            </a:r>
            <a:r>
              <a:rPr lang="en-US" altLang="ko-KR"/>
              <a:t> </a:t>
            </a:r>
            <a:r>
              <a:rPr lang="ko-KR" altLang="en-US" smtClean="0"/>
              <a:t>사례</a:t>
            </a:r>
            <a:endParaRPr lang="ko-KR" altLang="en-US" dirty="0"/>
          </a:p>
        </p:txBody>
      </p:sp>
      <p:sp>
        <p:nvSpPr>
          <p:cNvPr id="214" name="TextBox 213"/>
          <p:cNvSpPr txBox="1"/>
          <p:nvPr/>
        </p:nvSpPr>
        <p:spPr>
          <a:xfrm>
            <a:off x="7761312" y="764704"/>
            <a:ext cx="655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400" b="1"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되묻기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3861291" y="764704"/>
            <a:ext cx="2185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400" b="1"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FAQ </a:t>
            </a:r>
            <a:r>
              <a:rPr kumimoji="1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검색 후 맞춤 답변 추천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530858" y="764704"/>
            <a:ext cx="2481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400" b="1"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Greeting &amp; </a:t>
            </a:r>
            <a:r>
              <a:rPr kumimoji="1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고객 맞춤 정보 조회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72480" y="1161320"/>
            <a:ext cx="3013464" cy="5148000"/>
            <a:chOff x="272480" y="1161320"/>
            <a:chExt cx="3013464" cy="5148000"/>
          </a:xfrm>
        </p:grpSpPr>
        <p:pic>
          <p:nvPicPr>
            <p:cNvPr id="3084" name="Picture 12" descr="D:\public\00.챗봇\이미지\유플러스\Screenshot_2017-07-06-14-24-26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480" y="1161320"/>
              <a:ext cx="3013464" cy="51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12" descr="D:\public\00.챗봇\이미지\유플러스\Screenshot_2017-07-06-14-24-26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088" r="5057" b="11381"/>
            <a:stretch/>
          </p:blipFill>
          <p:spPr bwMode="auto">
            <a:xfrm>
              <a:off x="272480" y="1654201"/>
              <a:ext cx="2861064" cy="2446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5" name="Picture 13" descr="D:\public\00.챗봇\이미지\유플러스\Screenshot_2017-07-06-14-24-44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555" r="2366" b="10716"/>
            <a:stretch/>
          </p:blipFill>
          <p:spPr bwMode="auto">
            <a:xfrm>
              <a:off x="282642" y="4077072"/>
              <a:ext cx="2942166" cy="1684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/>
          <p:cNvGrpSpPr/>
          <p:nvPr/>
        </p:nvGrpSpPr>
        <p:grpSpPr>
          <a:xfrm>
            <a:off x="3440832" y="1161320"/>
            <a:ext cx="3013464" cy="5148000"/>
            <a:chOff x="3440832" y="1161320"/>
            <a:chExt cx="3013464" cy="5148000"/>
          </a:xfrm>
        </p:grpSpPr>
        <p:pic>
          <p:nvPicPr>
            <p:cNvPr id="58" name="Picture 12" descr="D:\public\00.챗봇\이미지\유플러스\Screenshot_2017-07-06-14-24-26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0832" y="1161320"/>
              <a:ext cx="3013464" cy="51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 descr="D:\public\00.챗봇\이미지\유플러스\Screenshot_2017-07-06-14-25-21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507" r="2629" b="11055"/>
            <a:stretch/>
          </p:blipFill>
          <p:spPr bwMode="auto">
            <a:xfrm>
              <a:off x="3440832" y="1662668"/>
              <a:ext cx="2934228" cy="2802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12" descr="D:\public\00.챗봇\이미지\유플러스\Screenshot_2017-07-06-14-24-26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09" t="55005" r="5058" b="18101"/>
            <a:stretch/>
          </p:blipFill>
          <p:spPr bwMode="auto">
            <a:xfrm>
              <a:off x="3512840" y="4437112"/>
              <a:ext cx="1498683" cy="1384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12" descr="D:\public\00.챗봇\이미지\유플러스\Screenshot_2017-07-06-14-24-26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09" t="55005" r="5058" b="18101"/>
            <a:stretch/>
          </p:blipFill>
          <p:spPr bwMode="auto">
            <a:xfrm>
              <a:off x="4318413" y="4437112"/>
              <a:ext cx="1498683" cy="1384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그룹 20"/>
          <p:cNvGrpSpPr/>
          <p:nvPr/>
        </p:nvGrpSpPr>
        <p:grpSpPr>
          <a:xfrm>
            <a:off x="6609182" y="1161320"/>
            <a:ext cx="3013464" cy="5148000"/>
            <a:chOff x="6609182" y="1161320"/>
            <a:chExt cx="3013464" cy="5148000"/>
          </a:xfrm>
        </p:grpSpPr>
        <p:pic>
          <p:nvPicPr>
            <p:cNvPr id="22" name="Picture 10" descr="D:\public\00.챗봇\이미지\유플러스\Screenshot_2017-07-06-14-25-53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9182" y="1161320"/>
              <a:ext cx="3013464" cy="51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0" descr="D:\public\00.챗봇\이미지\유플러스\Screenshot_2017-07-06-14-25-53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561" r="2191" b="10887"/>
            <a:stretch/>
          </p:blipFill>
          <p:spPr bwMode="auto">
            <a:xfrm>
              <a:off x="6609184" y="1662668"/>
              <a:ext cx="2947453" cy="1727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5" descr="D:\public\00.챗봇\이미지\유플러스\Screenshot_2017-07-06-14-26-08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278" r="1505" b="10737"/>
            <a:stretch/>
          </p:blipFill>
          <p:spPr bwMode="auto">
            <a:xfrm>
              <a:off x="6609184" y="3356992"/>
              <a:ext cx="2968093" cy="1337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2" descr="D:\public\00.챗봇\이미지\유플러스\Screenshot_2017-07-06-14-24-26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09" t="55005" r="5058" b="22298"/>
            <a:stretch/>
          </p:blipFill>
          <p:spPr bwMode="auto">
            <a:xfrm>
              <a:off x="6681192" y="4653136"/>
              <a:ext cx="1498683" cy="1168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2" descr="D:\public\00.챗봇\이미지\유플러스\Screenshot_2017-07-06-14-24-26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09" t="55005" r="5058" b="22298"/>
            <a:stretch/>
          </p:blipFill>
          <p:spPr bwMode="auto">
            <a:xfrm>
              <a:off x="7774797" y="4653136"/>
              <a:ext cx="1498683" cy="1168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7"/>
          <a:srcRect t="3722"/>
          <a:stretch/>
        </p:blipFill>
        <p:spPr>
          <a:xfrm>
            <a:off x="6609183" y="1161321"/>
            <a:ext cx="3007692" cy="51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6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5200" y="111458"/>
            <a:ext cx="5909928" cy="276999"/>
          </a:xfrm>
        </p:spPr>
        <p:txBody>
          <a:bodyPr/>
          <a:lstStyle/>
          <a:p>
            <a:r>
              <a:rPr lang="ko-KR" altLang="en-US"/>
              <a:t>고객사 </a:t>
            </a:r>
            <a:r>
              <a:rPr lang="en-US" altLang="ko-KR"/>
              <a:t>Native App.</a:t>
            </a:r>
            <a:r>
              <a:rPr lang="ko-KR" altLang="en-US"/>
              <a:t>을 활용한 통신사 적용</a:t>
            </a:r>
            <a:r>
              <a:rPr lang="en-US" altLang="ko-KR"/>
              <a:t> </a:t>
            </a:r>
            <a:r>
              <a:rPr lang="ko-KR" altLang="en-US" smtClean="0"/>
              <a:t>효과 </a:t>
            </a:r>
            <a:r>
              <a:rPr lang="en-US" altLang="ko-KR" smtClean="0"/>
              <a:t>(</a:t>
            </a:r>
            <a:r>
              <a:rPr lang="en-US" altLang="ko-KR" smtClean="0"/>
              <a:t>1/3)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95960" y="684346"/>
            <a:ext cx="92467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5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월초에는 데이터 주고받기</a:t>
            </a:r>
            <a:r>
              <a:rPr lang="en-US" altLang="ko-KR" sz="1600" spc="-5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600" spc="-5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월말에는 요금제 추천과 요금제 변경 </a:t>
            </a:r>
            <a:r>
              <a:rPr lang="en-US" altLang="ko-KR" sz="1600" spc="-5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spc="-5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LG스마트체 Regular" panose="020B0600000101010101" pitchFamily="50" charset="-127"/>
                <a:ea typeface="LG스마트체 Regular" panose="020B0600000101010101" pitchFamily="50" charset="-127"/>
                <a:sym typeface="Wingdings" panose="05000000000000000000" pitchFamily="2" charset="2"/>
              </a:rPr>
              <a:t>추천 문의 버튼으로 유기적으로 관리</a:t>
            </a:r>
            <a:endParaRPr lang="ko-KR" altLang="en-US" sz="1600" spc="-5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38" y="1093747"/>
            <a:ext cx="8999216" cy="5284043"/>
          </a:xfrm>
          <a:prstGeom prst="rect">
            <a:avLst/>
          </a:prstGeom>
        </p:spPr>
      </p:pic>
      <p:sp>
        <p:nvSpPr>
          <p:cNvPr id="59" name="타원 58"/>
          <p:cNvSpPr/>
          <p:nvPr/>
        </p:nvSpPr>
        <p:spPr>
          <a:xfrm>
            <a:off x="930077" y="2324497"/>
            <a:ext cx="576064" cy="576064"/>
          </a:xfrm>
          <a:prstGeom prst="ellipse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5348461" y="2336792"/>
            <a:ext cx="576064" cy="576064"/>
          </a:xfrm>
          <a:prstGeom prst="ellipse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1452160" y="2190598"/>
            <a:ext cx="122822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b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데이터주고받기</a:t>
            </a:r>
            <a:endParaRPr lang="ko-KR" altLang="en-US" sz="1300" b="1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866579" y="2046078"/>
            <a:ext cx="131638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b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요금제 추천</a:t>
            </a:r>
            <a:r>
              <a:rPr lang="en-US" altLang="ko-KR" sz="1300" b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ko-KR" altLang="en-US" sz="1300" b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변경</a:t>
            </a:r>
            <a:endParaRPr lang="ko-KR" altLang="en-US" sz="1300" b="1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2370237" y="3373176"/>
            <a:ext cx="3672408" cy="1471601"/>
            <a:chOff x="2144688" y="3325551"/>
            <a:chExt cx="3672408" cy="1471601"/>
          </a:xfrm>
        </p:grpSpPr>
        <p:sp>
          <p:nvSpPr>
            <p:cNvPr id="77" name="직사각형 76"/>
            <p:cNvSpPr/>
            <p:nvPr/>
          </p:nvSpPr>
          <p:spPr>
            <a:xfrm>
              <a:off x="2144688" y="3325551"/>
              <a:ext cx="3672408" cy="147160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8" name="그룹 77"/>
            <p:cNvGrpSpPr/>
            <p:nvPr/>
          </p:nvGrpSpPr>
          <p:grpSpPr>
            <a:xfrm>
              <a:off x="2233529" y="3470071"/>
              <a:ext cx="3492608" cy="1185570"/>
              <a:chOff x="5327863" y="5482022"/>
              <a:chExt cx="3492608" cy="1185570"/>
            </a:xfrm>
          </p:grpSpPr>
          <p:sp>
            <p:nvSpPr>
              <p:cNvPr id="79" name="직사각형 78"/>
              <p:cNvSpPr/>
              <p:nvPr/>
            </p:nvSpPr>
            <p:spPr>
              <a:xfrm>
                <a:off x="5327864" y="5482022"/>
                <a:ext cx="1023572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1 ~ 9</a:t>
                </a:r>
                <a:r>
                  <a:rPr lang="ko-KR" altLang="en-US" sz="1000" b="1" dirty="0" smtClean="0">
                    <a:solidFill>
                      <a:schemeClr val="tx1"/>
                    </a:solidFill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일</a:t>
                </a:r>
                <a:endParaRPr lang="ko-KR" altLang="en-US" sz="1000" dirty="0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80" name="TextBox 154"/>
              <p:cNvSpPr txBox="1"/>
              <p:nvPr/>
            </p:nvSpPr>
            <p:spPr>
              <a:xfrm>
                <a:off x="5327863" y="5677577"/>
                <a:ext cx="1151382" cy="990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0488" indent="-90488" algn="l">
                  <a:lnSpc>
                    <a:spcPts val="1400"/>
                  </a:lnSpc>
                  <a:buFont typeface="+mj-ea"/>
                  <a:buAutoNum type="circleNumDbPlain"/>
                </a:pPr>
                <a:r>
                  <a:rPr lang="ko-KR" altLang="en-US" sz="900" u="none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 요금제 변경</a:t>
                </a:r>
                <a:r>
                  <a:rPr lang="en-US" altLang="ko-KR" sz="900" u="none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 </a:t>
                </a:r>
              </a:p>
              <a:p>
                <a:pPr algn="l">
                  <a:lnSpc>
                    <a:spcPts val="1400"/>
                  </a:lnSpc>
                  <a:buFont typeface="+mj-ea"/>
                  <a:buAutoNum type="circleNumDbPlain"/>
                </a:pPr>
                <a:r>
                  <a:rPr lang="ko-KR" altLang="en-US" sz="9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 요금 </a:t>
                </a:r>
                <a:r>
                  <a:rPr lang="ko-KR" altLang="en-US" sz="900" dirty="0" err="1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바로납부</a:t>
                </a:r>
                <a:endParaRPr lang="en-US" altLang="ko-KR" sz="9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algn="l">
                  <a:lnSpc>
                    <a:spcPts val="1400"/>
                  </a:lnSpc>
                  <a:buFont typeface="+mj-ea"/>
                  <a:buAutoNum type="circleNumDbPlain"/>
                </a:pPr>
                <a:r>
                  <a:rPr lang="ko-KR" altLang="en-US" sz="900" u="none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 실시간 사용량</a:t>
                </a:r>
                <a:endParaRPr lang="en-US" altLang="ko-KR" sz="900" u="none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algn="l">
                  <a:lnSpc>
                    <a:spcPts val="1400"/>
                  </a:lnSpc>
                  <a:buFont typeface="+mj-ea"/>
                  <a:buAutoNum type="circleNumDbPlain"/>
                </a:pPr>
                <a:r>
                  <a:rPr lang="ko-KR" altLang="en-US" sz="9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 데이터 </a:t>
                </a:r>
                <a:r>
                  <a:rPr lang="en-US" altLang="ko-KR" sz="9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2</a:t>
                </a:r>
                <a:r>
                  <a:rPr lang="ko-KR" altLang="en-US" sz="900" dirty="0" err="1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배쿠폰</a:t>
                </a:r>
                <a:endParaRPr lang="en-US" altLang="ko-KR" sz="9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algn="l">
                  <a:lnSpc>
                    <a:spcPts val="1400"/>
                  </a:lnSpc>
                  <a:buFont typeface="+mj-ea"/>
                  <a:buAutoNum type="circleNumDbPlain"/>
                </a:pPr>
                <a:r>
                  <a:rPr lang="ko-KR" altLang="en-US" sz="900" u="none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 </a:t>
                </a:r>
                <a:r>
                  <a:rPr lang="ko-KR" altLang="en-US" sz="900" b="1" u="none" dirty="0" smtClean="0">
                    <a:solidFill>
                      <a:srgbClr val="FF0000"/>
                    </a:solidFill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데이터 주고받기</a:t>
                </a:r>
                <a:endParaRPr lang="en-US" altLang="ko-KR" sz="900" b="1" u="none" dirty="0" smtClean="0">
                  <a:solidFill>
                    <a:srgbClr val="FF0000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6498476" y="5482022"/>
                <a:ext cx="1023572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10 ~ 20</a:t>
                </a:r>
                <a:r>
                  <a:rPr lang="ko-KR" altLang="en-US" sz="1000" b="1" dirty="0" smtClean="0">
                    <a:solidFill>
                      <a:schemeClr val="tx1"/>
                    </a:solidFill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일</a:t>
                </a:r>
                <a:endParaRPr lang="ko-KR" altLang="en-US" sz="1000" dirty="0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7669089" y="5482022"/>
                <a:ext cx="1023572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21 ~ </a:t>
                </a:r>
                <a:r>
                  <a:rPr lang="ko-KR" altLang="en-US" sz="1000" b="1" dirty="0" smtClean="0">
                    <a:solidFill>
                      <a:schemeClr val="tx1"/>
                    </a:solidFill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말일</a:t>
                </a:r>
                <a:endParaRPr lang="ko-KR" altLang="en-US" sz="1000" dirty="0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83" name="TextBox 154"/>
              <p:cNvSpPr txBox="1"/>
              <p:nvPr/>
            </p:nvSpPr>
            <p:spPr>
              <a:xfrm>
                <a:off x="6498476" y="5677577"/>
                <a:ext cx="1151382" cy="990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400"/>
                  </a:lnSpc>
                  <a:buFont typeface="+mj-ea"/>
                  <a:buAutoNum type="circleNumDbPlain"/>
                </a:pPr>
                <a:r>
                  <a:rPr lang="ko-KR" altLang="en-US" sz="900" u="none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 </a:t>
                </a:r>
                <a:r>
                  <a:rPr lang="ko-KR" altLang="en-US" sz="900" b="1" u="none" dirty="0" smtClean="0">
                    <a:solidFill>
                      <a:srgbClr val="FF0000"/>
                    </a:solidFill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청구요금 확인</a:t>
                </a:r>
                <a:endParaRPr lang="en-US" altLang="ko-KR" sz="900" b="1" u="none" dirty="0" smtClean="0">
                  <a:solidFill>
                    <a:srgbClr val="FF0000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algn="l">
                  <a:lnSpc>
                    <a:spcPts val="1400"/>
                  </a:lnSpc>
                  <a:buFont typeface="+mj-ea"/>
                  <a:buAutoNum type="circleNumDbPlain"/>
                </a:pPr>
                <a:r>
                  <a:rPr lang="ko-KR" altLang="en-US" sz="9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 실시간 사용량</a:t>
                </a:r>
                <a:endParaRPr lang="en-US" altLang="ko-KR" sz="9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algn="l">
                  <a:lnSpc>
                    <a:spcPts val="1400"/>
                  </a:lnSpc>
                  <a:buFont typeface="+mj-ea"/>
                  <a:buAutoNum type="circleNumDbPlain"/>
                </a:pPr>
                <a:r>
                  <a:rPr lang="ko-KR" altLang="en-US" sz="9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 청구서 </a:t>
                </a:r>
                <a:r>
                  <a:rPr lang="ko-KR" altLang="en-US" sz="900" dirty="0" err="1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재발행</a:t>
                </a:r>
                <a:r>
                  <a:rPr lang="en-US" altLang="ko-KR" sz="9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 </a:t>
                </a:r>
                <a:endParaRPr lang="en-US" altLang="ko-KR" sz="900" u="none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algn="l">
                  <a:lnSpc>
                    <a:spcPts val="1400"/>
                  </a:lnSpc>
                  <a:buFont typeface="+mj-ea"/>
                  <a:buAutoNum type="circleNumDbPlain"/>
                </a:pPr>
                <a:r>
                  <a:rPr lang="ko-KR" altLang="en-US" sz="9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 요금 </a:t>
                </a:r>
                <a:r>
                  <a:rPr lang="ko-KR" altLang="en-US" sz="900" dirty="0" err="1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바로납부</a:t>
                </a:r>
                <a:r>
                  <a:rPr lang="en-US" altLang="ko-KR" sz="9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 </a:t>
                </a:r>
                <a:endParaRPr lang="en-US" altLang="ko-KR" sz="9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algn="l">
                  <a:lnSpc>
                    <a:spcPts val="1400"/>
                  </a:lnSpc>
                  <a:buFont typeface="+mj-ea"/>
                  <a:buAutoNum type="circleNumDbPlain"/>
                </a:pPr>
                <a:r>
                  <a:rPr lang="ko-KR" altLang="en-US" sz="900" u="none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 납부확인서 발급</a:t>
                </a:r>
                <a:r>
                  <a:rPr lang="en-US" altLang="ko-KR" sz="900" u="none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 </a:t>
                </a:r>
              </a:p>
            </p:txBody>
          </p:sp>
          <p:sp>
            <p:nvSpPr>
              <p:cNvPr id="84" name="TextBox 154"/>
              <p:cNvSpPr txBox="1"/>
              <p:nvPr/>
            </p:nvSpPr>
            <p:spPr>
              <a:xfrm>
                <a:off x="7669089" y="5677577"/>
                <a:ext cx="1151382" cy="990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400"/>
                  </a:lnSpc>
                  <a:buFont typeface="+mj-ea"/>
                  <a:buAutoNum type="circleNumDbPlain"/>
                </a:pPr>
                <a:r>
                  <a:rPr lang="ko-KR" altLang="en-US" sz="900" u="none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 </a:t>
                </a:r>
                <a:r>
                  <a:rPr lang="ko-KR" altLang="en-US" sz="900" b="1" u="none" dirty="0" smtClean="0">
                    <a:solidFill>
                      <a:srgbClr val="FF0000"/>
                    </a:solidFill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요금제 변경</a:t>
                </a:r>
                <a:r>
                  <a:rPr lang="en-US" altLang="ko-KR" sz="900" b="1" u="none" dirty="0" smtClean="0">
                    <a:solidFill>
                      <a:srgbClr val="FF0000"/>
                    </a:solidFill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 </a:t>
                </a:r>
              </a:p>
              <a:p>
                <a:pPr algn="l">
                  <a:lnSpc>
                    <a:spcPts val="1400"/>
                  </a:lnSpc>
                  <a:buFont typeface="+mj-ea"/>
                  <a:buAutoNum type="circleNumDbPlain"/>
                </a:pPr>
                <a:r>
                  <a:rPr lang="ko-KR" altLang="en-US" sz="9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 요금 </a:t>
                </a:r>
                <a:r>
                  <a:rPr lang="ko-KR" altLang="en-US" sz="900" dirty="0" err="1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바로납부</a:t>
                </a:r>
                <a:r>
                  <a:rPr lang="en-US" altLang="ko-KR" sz="9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 </a:t>
                </a:r>
              </a:p>
              <a:p>
                <a:pPr algn="l">
                  <a:lnSpc>
                    <a:spcPts val="1400"/>
                  </a:lnSpc>
                  <a:buFont typeface="+mj-ea"/>
                  <a:buAutoNum type="circleNumDbPlain"/>
                </a:pPr>
                <a:r>
                  <a:rPr lang="ko-KR" altLang="en-US" sz="9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 데이터 충전</a:t>
                </a:r>
                <a:r>
                  <a:rPr lang="en-US" altLang="ko-KR" sz="9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 </a:t>
                </a:r>
                <a:endParaRPr lang="en-US" altLang="ko-KR" sz="900" u="none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algn="l">
                  <a:lnSpc>
                    <a:spcPts val="1400"/>
                  </a:lnSpc>
                  <a:buFont typeface="+mj-ea"/>
                  <a:buAutoNum type="circleNumDbPlain"/>
                </a:pPr>
                <a:r>
                  <a:rPr lang="ko-KR" altLang="en-US" sz="9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 안심옵션 신청</a:t>
                </a:r>
                <a:r>
                  <a:rPr lang="en-US" altLang="ko-KR" sz="9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 </a:t>
                </a:r>
                <a:endParaRPr lang="en-US" altLang="ko-KR" sz="9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algn="l">
                  <a:lnSpc>
                    <a:spcPts val="1400"/>
                  </a:lnSpc>
                  <a:buFont typeface="+mj-ea"/>
                  <a:buAutoNum type="circleNumDbPlain"/>
                </a:pPr>
                <a:r>
                  <a:rPr lang="ko-KR" altLang="en-US" sz="900" u="none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 데이터 주고받기</a:t>
                </a:r>
                <a:r>
                  <a:rPr lang="en-US" altLang="ko-KR" sz="900" u="none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 </a:t>
                </a:r>
              </a:p>
            </p:txBody>
          </p:sp>
        </p:grpSp>
      </p:grpSp>
      <p:sp>
        <p:nvSpPr>
          <p:cNvPr id="85" name="타원 84"/>
          <p:cNvSpPr/>
          <p:nvPr/>
        </p:nvSpPr>
        <p:spPr>
          <a:xfrm>
            <a:off x="3836081" y="2498042"/>
            <a:ext cx="338140" cy="338140"/>
          </a:xfrm>
          <a:prstGeom prst="ellipse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501746" y="2158748"/>
            <a:ext cx="110639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b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청구요금 확인</a:t>
            </a:r>
            <a:endParaRPr lang="ko-KR" altLang="en-US" sz="1300" b="1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932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5200" y="111458"/>
            <a:ext cx="5462576" cy="276999"/>
          </a:xfrm>
        </p:spPr>
        <p:txBody>
          <a:bodyPr/>
          <a:lstStyle/>
          <a:p>
            <a:r>
              <a:rPr lang="ko-KR" altLang="en-US"/>
              <a:t>고객사 </a:t>
            </a:r>
            <a:r>
              <a:rPr lang="en-US" altLang="ko-KR"/>
              <a:t>Native App.</a:t>
            </a:r>
            <a:r>
              <a:rPr lang="ko-KR" altLang="en-US"/>
              <a:t>을 활용한 통신사 적용</a:t>
            </a:r>
            <a:r>
              <a:rPr lang="en-US" altLang="ko-KR"/>
              <a:t> </a:t>
            </a:r>
            <a:r>
              <a:rPr lang="ko-KR" altLang="en-US"/>
              <a:t>효과 </a:t>
            </a:r>
            <a:r>
              <a:rPr lang="en-US" altLang="ko-KR" smtClean="0"/>
              <a:t>(</a:t>
            </a:r>
            <a:r>
              <a:rPr lang="en-US" altLang="ko-KR" smtClean="0"/>
              <a:t>2/3)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95960" y="684346"/>
            <a:ext cx="9246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6</a:t>
            </a:r>
            <a:r>
              <a:rPr lang="ko-KR" altLang="en-US" sz="2000" b="1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월 오픈 이후 약 </a:t>
            </a:r>
            <a:r>
              <a:rPr lang="en-US" altLang="ko-KR" sz="2000" b="1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</a:t>
            </a:r>
            <a:r>
              <a:rPr lang="ko-KR" altLang="en-US" sz="2000" b="1" smtClean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개월간 모니터링 결과</a:t>
            </a:r>
            <a:endParaRPr lang="en-US" altLang="ko-KR" sz="2000" b="1" dirty="0">
              <a:solidFill>
                <a:srgbClr val="C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80902" y="1593094"/>
            <a:ext cx="485223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75" indent="-269875">
              <a:lnSpc>
                <a:spcPts val="18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ko-KR" altLang="en-US" sz="14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고객센터 </a:t>
            </a:r>
            <a:r>
              <a:rPr lang="en-US" altLang="ko-KR" sz="14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App </a:t>
            </a:r>
            <a:r>
              <a:rPr lang="ko-KR" altLang="en-US" sz="1400" b="1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이용율이</a:t>
            </a:r>
            <a:r>
              <a:rPr lang="ko-KR" altLang="en-US" sz="14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큰 </a:t>
            </a:r>
            <a:r>
              <a:rPr lang="ko-KR" altLang="en-US" sz="1400" b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폭으로 증가하였음</a:t>
            </a:r>
            <a:endParaRPr lang="en-US" altLang="ko-KR" sz="1200" dirty="0" smtClean="0">
              <a:solidFill>
                <a:srgbClr val="0000FF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80902" y="4025222"/>
            <a:ext cx="465271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75" indent="-269875">
              <a:lnSpc>
                <a:spcPts val="18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ko-KR" altLang="en-US" sz="1400" b="1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챗봇</a:t>
            </a:r>
            <a:r>
              <a:rPr lang="ko-KR" altLang="en-US" sz="14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도입을 통해 고객이 직접 문제를 쉽게 해결할 수 있도록</a:t>
            </a:r>
            <a:r>
              <a:rPr lang="en-US" altLang="ko-KR" sz="14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4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ko-KR" altLang="en-US" sz="14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도움을 주고 있음</a:t>
            </a:r>
            <a:endParaRPr lang="en-US" altLang="ko-KR" sz="1400" b="1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5" name="TextBox 109"/>
          <p:cNvSpPr txBox="1">
            <a:spLocks noChangeArrowheads="1"/>
          </p:cNvSpPr>
          <p:nvPr/>
        </p:nvSpPr>
        <p:spPr bwMode="auto">
          <a:xfrm>
            <a:off x="347190" y="4584959"/>
            <a:ext cx="49792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spcBef>
                <a:spcPts val="600"/>
              </a:spcBef>
              <a:buFont typeface="Wingdings" panose="05000000000000000000" pitchFamily="2" charset="2"/>
              <a:buChar char="§"/>
              <a:defRPr sz="1100"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>
              <a:lnSpc>
                <a:spcPts val="1800"/>
              </a:lnSpc>
            </a:pPr>
            <a:r>
              <a:rPr lang="ko-KR" altLang="en-US" sz="1200" b="1" dirty="0" smtClean="0">
                <a:solidFill>
                  <a:prstClr val="black"/>
                </a:solidFill>
                <a:sym typeface="Wingdings" panose="05000000000000000000" pitchFamily="2" charset="2"/>
              </a:rPr>
              <a:t>기존 검색 기능보다 높은 단순문의 해결 시도를 </a:t>
            </a:r>
            <a:r>
              <a:rPr lang="en-US" altLang="ko-KR" sz="1200" b="1" dirty="0" smtClean="0">
                <a:solidFill>
                  <a:prstClr val="black"/>
                </a:solidFill>
                <a:sym typeface="Wingdings" panose="05000000000000000000" pitchFamily="2" charset="2"/>
              </a:rPr>
              <a:t>(9.8</a:t>
            </a:r>
            <a:r>
              <a:rPr lang="ko-KR" altLang="en-US" sz="1200" b="1" dirty="0" smtClean="0">
                <a:solidFill>
                  <a:prstClr val="black"/>
                </a:solidFill>
                <a:sym typeface="Wingdings" panose="05000000000000000000" pitchFamily="2" charset="2"/>
              </a:rPr>
              <a:t>배</a:t>
            </a:r>
            <a:r>
              <a:rPr lang="en-US" altLang="ko-KR" sz="1200" b="1" dirty="0" smtClean="0">
                <a:solidFill>
                  <a:prstClr val="black"/>
                </a:solidFill>
                <a:sym typeface="Wingdings" panose="05000000000000000000" pitchFamily="2" charset="2"/>
              </a:rPr>
              <a:t>)</a:t>
            </a:r>
            <a:r>
              <a:rPr lang="ko-KR" altLang="en-US" sz="1200" b="1" dirty="0" smtClean="0">
                <a:solidFill>
                  <a:prstClr val="black"/>
                </a:solidFill>
                <a:sym typeface="Wingdings" panose="05000000000000000000" pitchFamily="2" charset="2"/>
              </a:rPr>
              <a:t> 보이고 있음</a:t>
            </a:r>
            <a:r>
              <a:rPr lang="en-US" altLang="ko-KR" sz="1200" b="1" dirty="0" smtClean="0">
                <a:solidFill>
                  <a:prstClr val="black"/>
                </a:solidFill>
                <a:sym typeface="Wingdings" panose="05000000000000000000" pitchFamily="2" charset="2"/>
              </a:rPr>
              <a:t/>
            </a:r>
            <a:br>
              <a:rPr lang="en-US" altLang="ko-KR" sz="1200" b="1" dirty="0" smtClean="0">
                <a:solidFill>
                  <a:prstClr val="black"/>
                </a:solidFill>
                <a:sym typeface="Wingdings" panose="05000000000000000000" pitchFamily="2" charset="2"/>
              </a:rPr>
            </a:br>
            <a:r>
              <a:rPr lang="en-US" altLang="ko-KR" sz="1200" dirty="0" smtClean="0">
                <a:solidFill>
                  <a:prstClr val="black"/>
                </a:solidFill>
                <a:sym typeface="Wingdings" panose="05000000000000000000" pitchFamily="2" charset="2"/>
              </a:rPr>
              <a:t>- </a:t>
            </a:r>
            <a:r>
              <a:rPr lang="ko-KR" altLang="en-US" sz="1200" dirty="0" smtClean="0">
                <a:solidFill>
                  <a:prstClr val="black"/>
                </a:solidFill>
                <a:sym typeface="Wingdings" panose="05000000000000000000" pitchFamily="2" charset="2"/>
              </a:rPr>
              <a:t>기존 검색 </a:t>
            </a:r>
            <a:r>
              <a:rPr lang="en-US" altLang="ko-KR" sz="1200" dirty="0" smtClean="0">
                <a:solidFill>
                  <a:prstClr val="black"/>
                </a:solidFill>
                <a:sym typeface="Wingdings" panose="05000000000000000000" pitchFamily="2" charset="2"/>
              </a:rPr>
              <a:t>0.7</a:t>
            </a:r>
            <a:r>
              <a:rPr lang="ko-KR" altLang="en-US" sz="1200" dirty="0" err="1" smtClean="0">
                <a:solidFill>
                  <a:prstClr val="black"/>
                </a:solidFill>
                <a:sym typeface="Wingdings" panose="05000000000000000000" pitchFamily="2" charset="2"/>
              </a:rPr>
              <a:t>만건</a:t>
            </a:r>
            <a:r>
              <a:rPr lang="ko-KR" altLang="en-US" sz="1200" dirty="0" smtClean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200" dirty="0" err="1" smtClean="0">
                <a:solidFill>
                  <a:prstClr val="black"/>
                </a:solidFill>
                <a:sym typeface="Wingdings" panose="05000000000000000000" pitchFamily="2" charset="2"/>
              </a:rPr>
              <a:t>챗봇</a:t>
            </a:r>
            <a:r>
              <a:rPr lang="ko-KR" altLang="en-US" sz="1200" dirty="0" smtClean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sym typeface="Wingdings" panose="05000000000000000000" pitchFamily="2" charset="2"/>
              </a:rPr>
              <a:t>6.9</a:t>
            </a:r>
            <a:r>
              <a:rPr lang="ko-KR" altLang="en-US" sz="1200" dirty="0" err="1" smtClean="0">
                <a:solidFill>
                  <a:prstClr val="black"/>
                </a:solidFill>
                <a:sym typeface="Wingdings" panose="05000000000000000000" pitchFamily="2" charset="2"/>
              </a:rPr>
              <a:t>만건</a:t>
            </a:r>
            <a:r>
              <a:rPr lang="ko-KR" altLang="en-US" sz="1200" dirty="0" smtClean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sym typeface="Wingdings" panose="05000000000000000000" pitchFamily="2" charset="2"/>
              </a:rPr>
              <a:t>(7/1~8/13 </a:t>
            </a:r>
            <a:r>
              <a:rPr lang="ko-KR" altLang="en-US" sz="1200" dirty="0" smtClean="0">
                <a:solidFill>
                  <a:prstClr val="black"/>
                </a:solidFill>
                <a:sym typeface="Wingdings" panose="05000000000000000000" pitchFamily="2" charset="2"/>
              </a:rPr>
              <a:t>일 평균</a:t>
            </a:r>
            <a:r>
              <a:rPr lang="en-US" altLang="ko-KR" sz="1200" dirty="0" smtClean="0">
                <a:solidFill>
                  <a:prstClr val="black"/>
                </a:solidFill>
                <a:sym typeface="Wingdings" panose="05000000000000000000" pitchFamily="2" charset="2"/>
              </a:rPr>
              <a:t>)</a:t>
            </a:r>
          </a:p>
          <a:p>
            <a:pPr>
              <a:lnSpc>
                <a:spcPts val="1800"/>
              </a:lnSpc>
            </a:pPr>
            <a:r>
              <a:rPr lang="ko-KR" altLang="en-US" sz="1200" b="1" smtClean="0">
                <a:solidFill>
                  <a:prstClr val="black"/>
                </a:solidFill>
                <a:sym typeface="Wingdings" panose="05000000000000000000" pitchFamily="2" charset="2"/>
              </a:rPr>
              <a:t>질문 인식률에 대한 불만보다는 답변의 섬세함</a:t>
            </a:r>
            <a:r>
              <a:rPr lang="en-US" altLang="ko-KR" sz="1200" b="1" smtClean="0">
                <a:solidFill>
                  <a:prstClr val="black"/>
                </a:solidFill>
                <a:sym typeface="Wingdings" panose="05000000000000000000" pitchFamily="2" charset="2"/>
              </a:rPr>
              <a:t>,</a:t>
            </a:r>
            <a:br>
              <a:rPr lang="en-US" altLang="ko-KR" sz="1200" b="1" smtClean="0">
                <a:solidFill>
                  <a:prstClr val="black"/>
                </a:solidFill>
                <a:sym typeface="Wingdings" panose="05000000000000000000" pitchFamily="2" charset="2"/>
              </a:rPr>
            </a:br>
            <a:r>
              <a:rPr lang="ko-KR" altLang="en-US" sz="1200" b="1" smtClean="0">
                <a:solidFill>
                  <a:prstClr val="black"/>
                </a:solidFill>
                <a:sym typeface="Wingdings" panose="05000000000000000000" pitchFamily="2" charset="2"/>
              </a:rPr>
              <a:t>편안한 텍스트 크기</a:t>
            </a:r>
            <a:r>
              <a:rPr lang="en-US" altLang="ko-KR" sz="1200" b="1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200" b="1" smtClean="0">
                <a:solidFill>
                  <a:prstClr val="black"/>
                </a:solidFill>
                <a:sym typeface="Wingdings" panose="05000000000000000000" pitchFamily="2" charset="2"/>
              </a:rPr>
              <a:t>등을 개선 사항으로 요청함</a:t>
            </a:r>
            <a:r>
              <a:rPr lang="en-US" altLang="ko-KR" sz="1200" b="1" dirty="0" smtClean="0">
                <a:solidFill>
                  <a:prstClr val="black"/>
                </a:solidFill>
                <a:sym typeface="Wingdings" panose="05000000000000000000" pitchFamily="2" charset="2"/>
              </a:rPr>
              <a:t/>
            </a:r>
            <a:br>
              <a:rPr lang="en-US" altLang="ko-KR" sz="1200" b="1" dirty="0" smtClean="0">
                <a:solidFill>
                  <a:prstClr val="black"/>
                </a:solidFill>
                <a:sym typeface="Wingdings" panose="05000000000000000000" pitchFamily="2" charset="2"/>
              </a:rPr>
            </a:br>
            <a:r>
              <a:rPr lang="en-US" altLang="ko-KR" sz="1200" dirty="0" smtClean="0">
                <a:solidFill>
                  <a:prstClr val="black"/>
                </a:solidFill>
                <a:sym typeface="Wingdings" panose="05000000000000000000" pitchFamily="2" charset="2"/>
              </a:rPr>
              <a:t>- </a:t>
            </a:r>
            <a:r>
              <a:rPr lang="ko-KR" altLang="en-US" sz="1200" dirty="0" smtClean="0">
                <a:solidFill>
                  <a:prstClr val="black"/>
                </a:solidFill>
                <a:sym typeface="Wingdings" panose="05000000000000000000" pitchFamily="2" charset="2"/>
              </a:rPr>
              <a:t>답변 품질 향상 </a:t>
            </a:r>
            <a:r>
              <a:rPr lang="en-US" altLang="ko-KR" sz="1200" dirty="0" smtClean="0">
                <a:solidFill>
                  <a:prstClr val="black"/>
                </a:solidFill>
                <a:sym typeface="Wingdings" panose="05000000000000000000" pitchFamily="2" charset="2"/>
              </a:rPr>
              <a:t>(</a:t>
            </a:r>
            <a:r>
              <a:rPr lang="ko-KR" altLang="en-US" sz="1200" dirty="0" smtClean="0">
                <a:solidFill>
                  <a:prstClr val="black"/>
                </a:solidFill>
                <a:sym typeface="Wingdings" panose="05000000000000000000" pitchFamily="2" charset="2"/>
              </a:rPr>
              <a:t>섬세함</a:t>
            </a:r>
            <a:r>
              <a:rPr lang="en-US" altLang="ko-KR" sz="1200" dirty="0" smtClean="0">
                <a:solidFill>
                  <a:prstClr val="black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sym typeface="Wingdings" panose="05000000000000000000" pitchFamily="2" charset="2"/>
              </a:rPr>
              <a:t>큰 글씨 등</a:t>
            </a:r>
            <a:r>
              <a:rPr lang="en-US" altLang="ko-KR" sz="1200" dirty="0" smtClean="0">
                <a:solidFill>
                  <a:prstClr val="black"/>
                </a:solidFill>
                <a:sym typeface="Wingdings" panose="05000000000000000000" pitchFamily="2" charset="2"/>
              </a:rPr>
              <a:t>) </a:t>
            </a:r>
            <a:r>
              <a:rPr lang="ko-KR" altLang="en-US" sz="1200" dirty="0" smtClean="0">
                <a:solidFill>
                  <a:prstClr val="black"/>
                </a:solidFill>
                <a:sym typeface="Wingdings" panose="05000000000000000000" pitchFamily="2" charset="2"/>
              </a:rPr>
              <a:t>및 자연스러운 </a:t>
            </a:r>
            <a:r>
              <a:rPr lang="ko-KR" altLang="en-US" sz="1200" smtClean="0">
                <a:solidFill>
                  <a:prstClr val="black"/>
                </a:solidFill>
                <a:sym typeface="Wingdings" panose="05000000000000000000" pitchFamily="2" charset="2"/>
              </a:rPr>
              <a:t>스크립트 개선 중</a:t>
            </a:r>
            <a:endParaRPr lang="en-US" altLang="ko-KR" sz="1200" u="sng" dirty="0">
              <a:solidFill>
                <a:prstClr val="black"/>
              </a:solidFill>
              <a:sym typeface="Wingdings" panose="05000000000000000000" pitchFamily="2" charset="2"/>
            </a:endParaRPr>
          </a:p>
        </p:txBody>
      </p:sp>
      <p:sp>
        <p:nvSpPr>
          <p:cNvPr id="66" name="TextBox 109"/>
          <p:cNvSpPr txBox="1">
            <a:spLocks noChangeArrowheads="1"/>
          </p:cNvSpPr>
          <p:nvPr/>
        </p:nvSpPr>
        <p:spPr bwMode="auto">
          <a:xfrm>
            <a:off x="347191" y="2013751"/>
            <a:ext cx="438642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spcBef>
                <a:spcPts val="600"/>
              </a:spcBef>
              <a:buFont typeface="Wingdings" panose="05000000000000000000" pitchFamily="2" charset="2"/>
              <a:buChar char="§"/>
              <a:defRPr sz="1100"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>
              <a:lnSpc>
                <a:spcPts val="1800"/>
              </a:lnSpc>
            </a:pPr>
            <a:r>
              <a:rPr lang="en-US" altLang="ko-KR" sz="1200" b="1" dirty="0" smtClean="0">
                <a:solidFill>
                  <a:prstClr val="black"/>
                </a:solidFill>
                <a:sym typeface="Wingdings" panose="05000000000000000000" pitchFamily="2" charset="2"/>
              </a:rPr>
              <a:t>App </a:t>
            </a:r>
            <a:r>
              <a:rPr lang="ko-KR" altLang="en-US" sz="1200" b="1" dirty="0" smtClean="0">
                <a:solidFill>
                  <a:prstClr val="black"/>
                </a:solidFill>
                <a:sym typeface="Wingdings" panose="05000000000000000000" pitchFamily="2" charset="2"/>
              </a:rPr>
              <a:t>이용자가 증가하였음 </a:t>
            </a:r>
            <a:r>
              <a:rPr lang="en-US" altLang="ko-KR" sz="1200" b="1" dirty="0" smtClean="0">
                <a:solidFill>
                  <a:prstClr val="black"/>
                </a:solidFill>
                <a:sym typeface="Wingdings" panose="05000000000000000000" pitchFamily="2" charset="2"/>
              </a:rPr>
              <a:t>(6</a:t>
            </a:r>
            <a:r>
              <a:rPr lang="ko-KR" altLang="en-US" sz="1200" b="1" dirty="0" smtClean="0">
                <a:solidFill>
                  <a:prstClr val="black"/>
                </a:solidFill>
                <a:sym typeface="Wingdings" panose="05000000000000000000" pitchFamily="2" charset="2"/>
              </a:rPr>
              <a:t>월 </a:t>
            </a:r>
            <a:r>
              <a:rPr lang="en-US" altLang="ko-KR" sz="1200" b="1" dirty="0" smtClean="0">
                <a:solidFill>
                  <a:prstClr val="black"/>
                </a:solidFill>
                <a:sym typeface="Wingdings" panose="05000000000000000000" pitchFamily="2" charset="2"/>
              </a:rPr>
              <a:t>332</a:t>
            </a:r>
            <a:r>
              <a:rPr lang="ko-KR" altLang="en-US" sz="1200" b="1" dirty="0" smtClean="0">
                <a:solidFill>
                  <a:prstClr val="black"/>
                </a:solidFill>
                <a:sym typeface="Wingdings" panose="05000000000000000000" pitchFamily="2" charset="2"/>
              </a:rPr>
              <a:t>만 </a:t>
            </a:r>
            <a:r>
              <a:rPr lang="en-US" altLang="ko-KR" sz="1200" b="1" dirty="0" smtClean="0">
                <a:solidFill>
                  <a:prstClr val="black"/>
                </a:solidFill>
                <a:sym typeface="Wingdings" panose="05000000000000000000" pitchFamily="2" charset="2"/>
              </a:rPr>
              <a:t> </a:t>
            </a:r>
            <a:r>
              <a:rPr lang="en-US" altLang="ko-KR" sz="1200" b="1" smtClean="0">
                <a:solidFill>
                  <a:prstClr val="black"/>
                </a:solidFill>
                <a:sym typeface="Wingdings" panose="05000000000000000000" pitchFamily="2" charset="2"/>
              </a:rPr>
              <a:t>8</a:t>
            </a:r>
            <a:r>
              <a:rPr lang="ko-KR" altLang="en-US" sz="1200" b="1" smtClean="0">
                <a:solidFill>
                  <a:prstClr val="black"/>
                </a:solidFill>
                <a:sym typeface="Wingdings" panose="05000000000000000000" pitchFamily="2" charset="2"/>
              </a:rPr>
              <a:t>월 </a:t>
            </a:r>
            <a:r>
              <a:rPr lang="en-US" altLang="ko-KR" sz="1200" b="1" dirty="0" smtClean="0">
                <a:solidFill>
                  <a:prstClr val="black"/>
                </a:solidFill>
                <a:sym typeface="Wingdings" panose="05000000000000000000" pitchFamily="2" charset="2"/>
              </a:rPr>
              <a:t>395</a:t>
            </a:r>
            <a:r>
              <a:rPr lang="ko-KR" altLang="en-US" sz="1200" b="1" dirty="0" smtClean="0">
                <a:solidFill>
                  <a:prstClr val="black"/>
                </a:solidFill>
                <a:sym typeface="Wingdings" panose="05000000000000000000" pitchFamily="2" charset="2"/>
              </a:rPr>
              <a:t>만</a:t>
            </a:r>
            <a:r>
              <a:rPr lang="en-US" altLang="ko-KR" sz="1200" b="1" dirty="0" smtClean="0">
                <a:solidFill>
                  <a:prstClr val="black"/>
                </a:solidFill>
                <a:sym typeface="Wingdings" panose="05000000000000000000" pitchFamily="2" charset="2"/>
              </a:rPr>
              <a:t>)</a:t>
            </a:r>
            <a:br>
              <a:rPr lang="en-US" altLang="ko-KR" sz="1200" b="1" dirty="0" smtClean="0">
                <a:solidFill>
                  <a:prstClr val="black"/>
                </a:solidFill>
                <a:sym typeface="Wingdings" panose="05000000000000000000" pitchFamily="2" charset="2"/>
              </a:rPr>
            </a:br>
            <a:r>
              <a:rPr lang="en-US" altLang="ko-KR" sz="1200" dirty="0" smtClean="0">
                <a:solidFill>
                  <a:prstClr val="black"/>
                </a:solidFill>
                <a:sym typeface="Wingdings" panose="05000000000000000000" pitchFamily="2" charset="2"/>
              </a:rPr>
              <a:t>- `17.1</a:t>
            </a:r>
            <a:r>
              <a:rPr lang="ko-KR" altLang="en-US" sz="1200" dirty="0" smtClean="0">
                <a:solidFill>
                  <a:prstClr val="black"/>
                </a:solidFill>
                <a:sym typeface="Wingdings" panose="05000000000000000000" pitchFamily="2" charset="2"/>
              </a:rPr>
              <a:t>월 증가 </a:t>
            </a:r>
            <a:r>
              <a:rPr lang="en-US" altLang="ko-KR" sz="1200" dirty="0" smtClean="0">
                <a:solidFill>
                  <a:prstClr val="black"/>
                </a:solidFill>
                <a:sym typeface="Wingdings" panose="05000000000000000000" pitchFamily="2" charset="2"/>
              </a:rPr>
              <a:t>(5.8%) </a:t>
            </a:r>
            <a:r>
              <a:rPr lang="ko-KR" altLang="en-US" sz="1200" dirty="0" smtClean="0">
                <a:solidFill>
                  <a:prstClr val="black"/>
                </a:solidFill>
                <a:sym typeface="Wingdings" panose="05000000000000000000" pitchFamily="2" charset="2"/>
              </a:rPr>
              <a:t>보다 큰 </a:t>
            </a:r>
            <a:r>
              <a:rPr lang="ko-KR" altLang="en-US" sz="1200" smtClean="0">
                <a:solidFill>
                  <a:prstClr val="black"/>
                </a:solidFill>
                <a:sym typeface="Wingdings" panose="05000000000000000000" pitchFamily="2" charset="2"/>
              </a:rPr>
              <a:t>폭으로</a:t>
            </a:r>
            <a:r>
              <a:rPr lang="en-US" altLang="ko-KR" sz="1200" smtClean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200" smtClean="0">
                <a:solidFill>
                  <a:prstClr val="black"/>
                </a:solidFill>
                <a:sym typeface="Wingdings" panose="05000000000000000000" pitchFamily="2" charset="2"/>
              </a:rPr>
              <a:t>증가</a:t>
            </a:r>
            <a:r>
              <a:rPr lang="en-US" altLang="ko-KR" sz="1200" dirty="0" smtClean="0">
                <a:solidFill>
                  <a:prstClr val="black"/>
                </a:solidFill>
                <a:sym typeface="Wingdings" panose="05000000000000000000" pitchFamily="2" charset="2"/>
              </a:rPr>
              <a:t/>
            </a:r>
            <a:br>
              <a:rPr lang="en-US" altLang="ko-KR" sz="1200" dirty="0" smtClean="0">
                <a:solidFill>
                  <a:prstClr val="black"/>
                </a:solidFill>
                <a:sym typeface="Wingdings" panose="05000000000000000000" pitchFamily="2" charset="2"/>
              </a:rPr>
            </a:br>
            <a:r>
              <a:rPr lang="en-US" altLang="ko-KR" sz="1200" dirty="0" smtClean="0">
                <a:solidFill>
                  <a:prstClr val="black"/>
                </a:solidFill>
                <a:sym typeface="Wingdings" panose="05000000000000000000" pitchFamily="2" charset="2"/>
              </a:rPr>
              <a:t>  </a:t>
            </a:r>
            <a:r>
              <a:rPr lang="ko-KR" altLang="en-US" sz="1200" dirty="0" smtClean="0">
                <a:solidFill>
                  <a:prstClr val="black"/>
                </a:solidFill>
                <a:sym typeface="Wingdings" panose="05000000000000000000" pitchFamily="2" charset="2"/>
              </a:rPr>
              <a:t>┗</a:t>
            </a:r>
            <a:r>
              <a:rPr lang="en-US" altLang="ko-KR" sz="1200" dirty="0" smtClean="0">
                <a:solidFill>
                  <a:prstClr val="black"/>
                </a:solidFill>
                <a:sym typeface="Wingdings" panose="05000000000000000000" pitchFamily="2" charset="2"/>
              </a:rPr>
              <a:t> 10</a:t>
            </a:r>
            <a:r>
              <a:rPr lang="ko-KR" altLang="en-US" sz="1200" dirty="0" smtClean="0">
                <a:solidFill>
                  <a:prstClr val="black"/>
                </a:solidFill>
                <a:sym typeface="Wingdings" panose="05000000000000000000" pitchFamily="2" charset="2"/>
              </a:rPr>
              <a:t>대 </a:t>
            </a:r>
            <a:r>
              <a:rPr lang="en-US" altLang="ko-KR" sz="1200" dirty="0" smtClean="0">
                <a:solidFill>
                  <a:prstClr val="black"/>
                </a:solidFill>
                <a:sym typeface="Wingdings" panose="05000000000000000000" pitchFamily="2" charset="2"/>
              </a:rPr>
              <a:t>(27.3%) </a:t>
            </a:r>
            <a:r>
              <a:rPr lang="ko-KR" altLang="en-US" sz="1200" dirty="0" smtClean="0">
                <a:solidFill>
                  <a:prstClr val="black"/>
                </a:solidFill>
                <a:sym typeface="Wingdings" panose="05000000000000000000" pitchFamily="2" charset="2"/>
              </a:rPr>
              <a:t>와 </a:t>
            </a:r>
            <a:r>
              <a:rPr lang="en-US" altLang="ko-KR" sz="1200" dirty="0" smtClean="0">
                <a:solidFill>
                  <a:prstClr val="black"/>
                </a:solidFill>
                <a:sym typeface="Wingdings" panose="05000000000000000000" pitchFamily="2" charset="2"/>
              </a:rPr>
              <a:t>50</a:t>
            </a:r>
            <a:r>
              <a:rPr lang="ko-KR" altLang="en-US" sz="1200" dirty="0" smtClean="0">
                <a:solidFill>
                  <a:prstClr val="black"/>
                </a:solidFill>
                <a:sym typeface="Wingdings" panose="05000000000000000000" pitchFamily="2" charset="2"/>
              </a:rPr>
              <a:t>대 이상 </a:t>
            </a:r>
            <a:r>
              <a:rPr lang="en-US" altLang="ko-KR" sz="1200" dirty="0" smtClean="0">
                <a:solidFill>
                  <a:prstClr val="black"/>
                </a:solidFill>
                <a:sym typeface="Wingdings" panose="05000000000000000000" pitchFamily="2" charset="2"/>
              </a:rPr>
              <a:t>(17.5%)</a:t>
            </a:r>
            <a:r>
              <a:rPr lang="ko-KR" altLang="en-US" sz="1200" dirty="0" smtClean="0">
                <a:solidFill>
                  <a:prstClr val="black"/>
                </a:solidFill>
                <a:sym typeface="Wingdings" panose="05000000000000000000" pitchFamily="2" charset="2"/>
              </a:rPr>
              <a:t> 고객이 </a:t>
            </a:r>
            <a:r>
              <a:rPr lang="ko-KR" altLang="en-US" sz="1200" smtClean="0">
                <a:solidFill>
                  <a:prstClr val="black"/>
                </a:solidFill>
                <a:sym typeface="Wingdings" panose="05000000000000000000" pitchFamily="2" charset="2"/>
              </a:rPr>
              <a:t>특히 증가함</a:t>
            </a:r>
            <a:endParaRPr lang="en-US" altLang="ko-KR" sz="1200" b="1" dirty="0" smtClean="0">
              <a:solidFill>
                <a:prstClr val="black"/>
              </a:solidFill>
              <a:sym typeface="Wingdings" panose="05000000000000000000" pitchFamily="2" charset="2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 smtClean="0">
                <a:solidFill>
                  <a:prstClr val="black"/>
                </a:solidFill>
                <a:sym typeface="Wingdings" panose="05000000000000000000" pitchFamily="2" charset="2"/>
              </a:rPr>
              <a:t>고객이 직접 문제를 해결하는 건수도 증가하였음 </a:t>
            </a:r>
            <a:r>
              <a:rPr lang="en-US" altLang="ko-KR" sz="1200" b="1" smtClean="0">
                <a:solidFill>
                  <a:prstClr val="black"/>
                </a:solidFill>
                <a:sym typeface="Wingdings" panose="05000000000000000000" pitchFamily="2" charset="2"/>
              </a:rPr>
              <a:t/>
            </a:r>
            <a:br>
              <a:rPr lang="en-US" altLang="ko-KR" sz="1200" b="1" smtClean="0">
                <a:solidFill>
                  <a:prstClr val="black"/>
                </a:solidFill>
                <a:sym typeface="Wingdings" panose="05000000000000000000" pitchFamily="2" charset="2"/>
              </a:rPr>
            </a:br>
            <a:r>
              <a:rPr lang="en-US" altLang="ko-KR" sz="1200" smtClean="0">
                <a:solidFill>
                  <a:prstClr val="black"/>
                </a:solidFill>
                <a:sym typeface="Wingdings" panose="05000000000000000000" pitchFamily="2" charset="2"/>
              </a:rPr>
              <a:t>- </a:t>
            </a:r>
            <a:r>
              <a:rPr lang="ko-KR" altLang="en-US" sz="1200" smtClean="0">
                <a:solidFill>
                  <a:prstClr val="black"/>
                </a:solidFill>
                <a:sym typeface="Wingdings" panose="05000000000000000000" pitchFamily="2" charset="2"/>
              </a:rPr>
              <a:t>이용자 직접 처리비중이 </a:t>
            </a:r>
            <a:r>
              <a:rPr lang="en-US" altLang="ko-KR" sz="1200" dirty="0" smtClean="0">
                <a:solidFill>
                  <a:prstClr val="black"/>
                </a:solidFill>
                <a:sym typeface="Wingdings" panose="05000000000000000000" pitchFamily="2" charset="2"/>
              </a:rPr>
              <a:t>`17.1</a:t>
            </a:r>
            <a:r>
              <a:rPr lang="ko-KR" altLang="en-US" sz="1200" dirty="0" smtClean="0">
                <a:solidFill>
                  <a:prstClr val="black"/>
                </a:solidFill>
                <a:sym typeface="Wingdings" panose="05000000000000000000" pitchFamily="2" charset="2"/>
              </a:rPr>
              <a:t>월 </a:t>
            </a:r>
            <a:r>
              <a:rPr lang="en-US" altLang="ko-KR" sz="1200" dirty="0" smtClean="0">
                <a:solidFill>
                  <a:prstClr val="black"/>
                </a:solidFill>
                <a:sym typeface="Wingdings" panose="05000000000000000000" pitchFamily="2" charset="2"/>
              </a:rPr>
              <a:t>55.2%  8</a:t>
            </a:r>
            <a:r>
              <a:rPr lang="ko-KR" altLang="en-US" sz="1200" dirty="0" smtClean="0">
                <a:solidFill>
                  <a:prstClr val="black"/>
                </a:solidFill>
                <a:sym typeface="Wingdings" panose="05000000000000000000" pitchFamily="2" charset="2"/>
              </a:rPr>
              <a:t>월 </a:t>
            </a:r>
            <a:r>
              <a:rPr lang="en-US" altLang="ko-KR" sz="1200" dirty="0" smtClean="0">
                <a:solidFill>
                  <a:prstClr val="black"/>
                </a:solidFill>
                <a:sym typeface="Wingdings" panose="05000000000000000000" pitchFamily="2" charset="2"/>
              </a:rPr>
              <a:t>68.9%</a:t>
            </a:r>
            <a:r>
              <a:rPr lang="ko-KR" altLang="en-US" sz="1200" smtClean="0">
                <a:solidFill>
                  <a:prstClr val="black"/>
                </a:solidFill>
                <a:sym typeface="Wingdings" panose="05000000000000000000" pitchFamily="2" charset="2"/>
              </a:rPr>
              <a:t>로 향상</a:t>
            </a:r>
            <a:r>
              <a:rPr lang="en-US" altLang="ko-KR" sz="1200" smtClean="0">
                <a:solidFill>
                  <a:prstClr val="black"/>
                </a:solidFill>
                <a:sym typeface="Wingdings" panose="05000000000000000000" pitchFamily="2" charset="2"/>
              </a:rPr>
              <a:t/>
            </a:r>
            <a:br>
              <a:rPr lang="en-US" altLang="ko-KR" sz="1200" smtClean="0">
                <a:solidFill>
                  <a:prstClr val="black"/>
                </a:solidFill>
                <a:sym typeface="Wingdings" panose="05000000000000000000" pitchFamily="2" charset="2"/>
              </a:rPr>
            </a:br>
            <a:r>
              <a:rPr lang="en-US" altLang="ko-KR" sz="1200" smtClean="0">
                <a:solidFill>
                  <a:prstClr val="black"/>
                </a:solidFill>
                <a:sym typeface="Wingdings" panose="05000000000000000000" pitchFamily="2" charset="2"/>
              </a:rPr>
              <a:t>   (</a:t>
            </a:r>
            <a:r>
              <a:rPr lang="ko-KR" altLang="en-US" sz="1200" smtClean="0">
                <a:solidFill>
                  <a:prstClr val="black"/>
                </a:solidFill>
                <a:sym typeface="Wingdings" panose="05000000000000000000" pitchFamily="2" charset="2"/>
              </a:rPr>
              <a:t>챗봇이 직접 해결 가능한 메뉴를 제시해줌</a:t>
            </a:r>
            <a:r>
              <a:rPr lang="en-US" altLang="ko-KR" sz="1200" smtClean="0">
                <a:solidFill>
                  <a:prstClr val="black"/>
                </a:solidFill>
                <a:sym typeface="Wingdings" panose="05000000000000000000" pitchFamily="2" charset="2"/>
              </a:rPr>
              <a:t>)</a:t>
            </a:r>
            <a:endParaRPr lang="en-US" altLang="ko-KR" sz="1200" dirty="0" smtClean="0">
              <a:solidFill>
                <a:prstClr val="black"/>
              </a:solidFill>
              <a:sym typeface="Wingdings" panose="05000000000000000000" pitchFamily="2" charset="2"/>
            </a:endParaRPr>
          </a:p>
        </p:txBody>
      </p:sp>
      <p:graphicFrame>
        <p:nvGraphicFramePr>
          <p:cNvPr id="75" name="차트 74"/>
          <p:cNvGraphicFramePr>
            <a:graphicFrameLocks/>
          </p:cNvGraphicFramePr>
          <p:nvPr>
            <p:extLst/>
          </p:nvPr>
        </p:nvGraphicFramePr>
        <p:xfrm>
          <a:off x="4837913" y="1722251"/>
          <a:ext cx="968322" cy="12777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6" name="차트 75"/>
          <p:cNvGraphicFramePr>
            <a:graphicFrameLocks/>
          </p:cNvGraphicFramePr>
          <p:nvPr>
            <p:extLst/>
          </p:nvPr>
        </p:nvGraphicFramePr>
        <p:xfrm>
          <a:off x="5401293" y="1868218"/>
          <a:ext cx="2210334" cy="12777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77" name="그룹 76"/>
          <p:cNvGrpSpPr/>
          <p:nvPr/>
        </p:nvGrpSpPr>
        <p:grpSpPr>
          <a:xfrm>
            <a:off x="4907023" y="1642828"/>
            <a:ext cx="1828307" cy="400110"/>
            <a:chOff x="5457056" y="1099888"/>
            <a:chExt cx="1980666" cy="400110"/>
          </a:xfrm>
        </p:grpSpPr>
        <p:sp>
          <p:nvSpPr>
            <p:cNvPr id="78" name="TextBox 109"/>
            <p:cNvSpPr txBox="1">
              <a:spLocks noChangeArrowheads="1"/>
            </p:cNvSpPr>
            <p:nvPr/>
          </p:nvSpPr>
          <p:spPr bwMode="auto">
            <a:xfrm>
              <a:off x="5580939" y="1099888"/>
              <a:ext cx="18567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spcBef>
                  <a:spcPts val="600"/>
                </a:spcBef>
                <a:buFont typeface="Wingdings" panose="05000000000000000000" pitchFamily="2" charset="2"/>
                <a:buChar char="§"/>
                <a:defRPr sz="1100">
                  <a:latin typeface="LG스마트체 Regular" panose="020B0600000101010101" pitchFamily="50" charset="-127"/>
                  <a:ea typeface="LG스마트체 Regular" panose="020B0600000101010101" pitchFamily="50" charset="-127"/>
                </a:defRPr>
              </a:lvl1pPr>
            </a:lstStyle>
            <a:p>
              <a:pPr marL="0" indent="0">
                <a:buNone/>
              </a:pPr>
              <a:r>
                <a:rPr lang="en-US" altLang="ko-KR" sz="1000" dirty="0" smtClean="0">
                  <a:sym typeface="Wingdings" panose="05000000000000000000" pitchFamily="2" charset="2"/>
                </a:rPr>
                <a:t>: </a:t>
              </a:r>
              <a:r>
                <a:rPr lang="ko-KR" altLang="en-US" sz="1000" dirty="0" smtClean="0">
                  <a:sym typeface="Wingdings" panose="05000000000000000000" pitchFamily="2" charset="2"/>
                </a:rPr>
                <a:t>고객센터 </a:t>
              </a:r>
              <a:r>
                <a:rPr lang="en-US" altLang="ko-KR" sz="1000" dirty="0" smtClean="0">
                  <a:sym typeface="Wingdings" panose="05000000000000000000" pitchFamily="2" charset="2"/>
                </a:rPr>
                <a:t>App </a:t>
              </a:r>
              <a:r>
                <a:rPr lang="ko-KR" altLang="en-US" sz="1000" dirty="0" smtClean="0">
                  <a:sym typeface="Wingdings" panose="05000000000000000000" pitchFamily="2" charset="2"/>
                </a:rPr>
                <a:t>이용자 수         </a:t>
              </a:r>
              <a:r>
                <a:rPr lang="en-US" altLang="ko-KR" sz="1000" dirty="0" smtClean="0">
                  <a:sym typeface="Wingdings" panose="05000000000000000000" pitchFamily="2" charset="2"/>
                </a:rPr>
                <a:t/>
              </a:r>
              <a:br>
                <a:rPr lang="en-US" altLang="ko-KR" sz="1000" dirty="0" smtClean="0">
                  <a:sym typeface="Wingdings" panose="05000000000000000000" pitchFamily="2" charset="2"/>
                </a:rPr>
              </a:br>
              <a:r>
                <a:rPr lang="en-US" altLang="ko-KR" sz="1000" dirty="0" smtClean="0">
                  <a:sym typeface="Wingdings" panose="05000000000000000000" pitchFamily="2" charset="2"/>
                </a:rPr>
                <a:t>: </a:t>
              </a:r>
              <a:r>
                <a:rPr lang="ko-KR" altLang="en-US" sz="1000" dirty="0" smtClean="0">
                  <a:sym typeface="Wingdings" panose="05000000000000000000" pitchFamily="2" charset="2"/>
                </a:rPr>
                <a:t>고객의 문제해결 건수</a:t>
              </a:r>
              <a:endParaRPr lang="en-US" altLang="ko-KR" sz="1000" dirty="0">
                <a:sym typeface="Wingdings" panose="05000000000000000000" pitchFamily="2" charset="2"/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5457056" y="1340412"/>
              <a:ext cx="180000" cy="72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5457056" y="1186998"/>
              <a:ext cx="180000" cy="72000"/>
            </a:xfrm>
            <a:prstGeom prst="rect">
              <a:avLst/>
            </a:prstGeom>
            <a:solidFill>
              <a:srgbClr val="0000FF"/>
            </a:solidFill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81" name="차트 80"/>
          <p:cNvGraphicFramePr>
            <a:graphicFrameLocks/>
          </p:cNvGraphicFramePr>
          <p:nvPr>
            <p:extLst/>
          </p:nvPr>
        </p:nvGraphicFramePr>
        <p:xfrm>
          <a:off x="4837876" y="2201670"/>
          <a:ext cx="968166" cy="12798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2" name="차트 81"/>
          <p:cNvGraphicFramePr>
            <a:graphicFrameLocks/>
          </p:cNvGraphicFramePr>
          <p:nvPr>
            <p:extLst/>
          </p:nvPr>
        </p:nvGraphicFramePr>
        <p:xfrm>
          <a:off x="5401293" y="2418178"/>
          <a:ext cx="2210334" cy="12798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3" name="직사각형 82"/>
          <p:cNvSpPr/>
          <p:nvPr/>
        </p:nvSpPr>
        <p:spPr>
          <a:xfrm>
            <a:off x="4661077" y="3523442"/>
            <a:ext cx="630815" cy="207749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>
              <a:lnSpc>
                <a:spcPts val="900"/>
              </a:lnSpc>
            </a:pPr>
            <a:r>
              <a:rPr lang="en-US" altLang="ko-KR" sz="9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`16.1</a:t>
            </a:r>
            <a:r>
              <a:rPr lang="ko-KR" altLang="en-US" sz="9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월</a:t>
            </a:r>
            <a:endParaRPr lang="ko-KR" altLang="en-US" sz="9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4974620" y="3479950"/>
            <a:ext cx="2388939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/>
          <p:cNvSpPr/>
          <p:nvPr/>
        </p:nvSpPr>
        <p:spPr>
          <a:xfrm>
            <a:off x="5333303" y="3523441"/>
            <a:ext cx="630815" cy="20826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>
              <a:lnSpc>
                <a:spcPts val="900"/>
              </a:lnSpc>
            </a:pPr>
            <a:r>
              <a:rPr lang="en-US" altLang="ko-KR" sz="9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`17.1</a:t>
            </a:r>
            <a:r>
              <a:rPr lang="ko-KR" altLang="en-US" sz="9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월</a:t>
            </a:r>
            <a:endParaRPr lang="ko-KR" altLang="en-US" sz="9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6784142" y="3523441"/>
            <a:ext cx="935526" cy="207749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>
              <a:lnSpc>
                <a:spcPts val="900"/>
              </a:lnSpc>
            </a:pPr>
            <a:r>
              <a:rPr lang="en-US" altLang="ko-KR" sz="9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8</a:t>
            </a:r>
            <a:r>
              <a:rPr lang="ko-KR" altLang="en-US" sz="9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월</a:t>
            </a:r>
            <a:endParaRPr lang="ko-KR" altLang="en-US" sz="9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cxnSp>
        <p:nvCxnSpPr>
          <p:cNvPr id="87" name="직선 연결선 86"/>
          <p:cNvCxnSpPr/>
          <p:nvPr/>
        </p:nvCxnSpPr>
        <p:spPr>
          <a:xfrm>
            <a:off x="4974619" y="3425950"/>
            <a:ext cx="0" cy="10800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7363558" y="3425950"/>
            <a:ext cx="0" cy="10800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>
            <a:off x="5648709" y="3443950"/>
            <a:ext cx="0" cy="7200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4653541" y="2485102"/>
            <a:ext cx="63081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300</a:t>
            </a:r>
            <a:r>
              <a:rPr lang="ko-KR" altLang="en-US" sz="9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만</a:t>
            </a:r>
            <a:endParaRPr lang="ko-KR" altLang="en-US" sz="9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4653541" y="3084824"/>
            <a:ext cx="63081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40</a:t>
            </a:r>
            <a:r>
              <a:rPr lang="ko-KR" altLang="en-US" sz="9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만</a:t>
            </a:r>
            <a:endParaRPr lang="ko-KR" altLang="en-US" sz="9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5331948" y="2421310"/>
            <a:ext cx="63081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324</a:t>
            </a:r>
            <a:r>
              <a:rPr lang="ko-KR" altLang="en-US" sz="9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만</a:t>
            </a:r>
            <a:endParaRPr lang="ko-KR" altLang="en-US" sz="9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5331948" y="2788628"/>
            <a:ext cx="63081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179</a:t>
            </a:r>
            <a:r>
              <a:rPr lang="ko-KR" altLang="en-US" sz="9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만</a:t>
            </a:r>
            <a:endParaRPr lang="ko-KR" altLang="en-US" sz="9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6799349" y="2137877"/>
            <a:ext cx="63081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358</a:t>
            </a:r>
            <a:r>
              <a:rPr lang="ko-KR" altLang="en-US" sz="9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만</a:t>
            </a:r>
            <a:endParaRPr lang="ko-KR" altLang="en-US" sz="900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6799349" y="2522473"/>
            <a:ext cx="63081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247</a:t>
            </a:r>
            <a:r>
              <a:rPr lang="ko-KR" altLang="en-US" sz="9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만</a:t>
            </a:r>
            <a:endParaRPr lang="ko-KR" altLang="en-US" sz="900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6558532" y="2338948"/>
            <a:ext cx="63081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332</a:t>
            </a:r>
            <a:r>
              <a:rPr lang="ko-KR" altLang="en-US" sz="9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만</a:t>
            </a:r>
            <a:endParaRPr lang="ko-KR" altLang="en-US" sz="900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6558532" y="2642370"/>
            <a:ext cx="63081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220</a:t>
            </a:r>
            <a:r>
              <a:rPr lang="ko-KR" altLang="en-US" sz="9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만</a:t>
            </a:r>
            <a:endParaRPr lang="ko-KR" altLang="en-US" sz="900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pSp>
        <p:nvGrpSpPr>
          <p:cNvPr id="98" name="그룹 97"/>
          <p:cNvGrpSpPr/>
          <p:nvPr/>
        </p:nvGrpSpPr>
        <p:grpSpPr>
          <a:xfrm>
            <a:off x="7711355" y="1658406"/>
            <a:ext cx="1490118" cy="1224136"/>
            <a:chOff x="7711355" y="1658406"/>
            <a:chExt cx="1252800" cy="1224136"/>
          </a:xfrm>
        </p:grpSpPr>
        <p:sp>
          <p:nvSpPr>
            <p:cNvPr id="99" name="TextBox 98"/>
            <p:cNvSpPr txBox="1"/>
            <p:nvPr/>
          </p:nvSpPr>
          <p:spPr>
            <a:xfrm>
              <a:off x="7711355" y="1658406"/>
              <a:ext cx="1252800" cy="1594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tIns="18000" bIns="18000" rtlCol="0">
              <a:spAutoFit/>
            </a:bodyPr>
            <a:lstStyle>
              <a:defPPr>
                <a:defRPr lang="ko-KR"/>
              </a:defPPr>
              <a:lvl1pPr algn="ctr">
                <a:defRPr sz="1600" b="1">
                  <a:latin typeface="LG스마트체 Regular" panose="020B0600000101010101" pitchFamily="50" charset="-127"/>
                  <a:ea typeface="LG스마트체 Regular" panose="020B0600000101010101" pitchFamily="50" charset="-127"/>
                </a:defRPr>
              </a:lvl1pPr>
            </a:lstStyle>
            <a:p>
              <a:r>
                <a:rPr lang="ko-KR" altLang="en-US" sz="800" dirty="0" smtClean="0"/>
                <a:t>연령대 별 증가비중</a:t>
              </a:r>
              <a:endParaRPr lang="ko-KR" altLang="en-US" sz="800" dirty="0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7711355" y="2723080"/>
              <a:ext cx="1252800" cy="1594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tIns="18000" bIns="18000" rtlCol="0">
              <a:spAutoFit/>
            </a:bodyPr>
            <a:lstStyle>
              <a:defPPr>
                <a:defRPr lang="ko-KR"/>
              </a:defPPr>
              <a:lvl1pPr algn="ctr">
                <a:defRPr sz="1600" b="1">
                  <a:latin typeface="LG스마트체 Regular" panose="020B0600000101010101" pitchFamily="50" charset="-127"/>
                  <a:ea typeface="LG스마트체 Regular" panose="020B0600000101010101" pitchFamily="50" charset="-127"/>
                </a:defRPr>
              </a:lvl1pPr>
            </a:lstStyle>
            <a:p>
              <a:r>
                <a:rPr lang="ko-KR" altLang="en-US" sz="800" dirty="0" smtClean="0"/>
                <a:t>문제 해결유형 증가비중</a:t>
              </a:r>
              <a:endParaRPr lang="ko-KR" altLang="en-US" sz="800" dirty="0"/>
            </a:p>
          </p:txBody>
        </p:sp>
      </p:grpSp>
      <p:graphicFrame>
        <p:nvGraphicFramePr>
          <p:cNvPr id="101" name="표 100"/>
          <p:cNvGraphicFramePr>
            <a:graphicFrameLocks noGrp="1"/>
          </p:cNvGraphicFramePr>
          <p:nvPr>
            <p:extLst/>
          </p:nvPr>
        </p:nvGraphicFramePr>
        <p:xfrm>
          <a:off x="7714403" y="1816294"/>
          <a:ext cx="1487070" cy="793455"/>
        </p:xfrm>
        <a:graphic>
          <a:graphicData uri="http://schemas.openxmlformats.org/drawingml/2006/table">
            <a:tbl>
              <a:tblPr/>
              <a:tblGrid>
                <a:gridCol w="797808"/>
                <a:gridCol w="689262"/>
              </a:tblGrid>
              <a:tr h="15869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10</a:t>
                      </a:r>
                      <a:r>
                        <a:rPr lang="ko-KR" altLang="en-US" sz="8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대이하</a:t>
                      </a:r>
                      <a:endParaRPr lang="ko-KR" alt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66462" marR="8792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27.3%</a:t>
                      </a:r>
                    </a:p>
                  </a:txBody>
                  <a:tcPr marL="8792" marR="66462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15869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20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대</a:t>
                      </a:r>
                    </a:p>
                  </a:txBody>
                  <a:tcPr marL="66462" marR="8792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13.3%</a:t>
                      </a:r>
                    </a:p>
                  </a:txBody>
                  <a:tcPr marL="8792" marR="66462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69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30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대</a:t>
                      </a:r>
                    </a:p>
                  </a:txBody>
                  <a:tcPr marL="66462" marR="8792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11.4%</a:t>
                      </a:r>
                    </a:p>
                  </a:txBody>
                  <a:tcPr marL="8792" marR="66462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69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40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대</a:t>
                      </a:r>
                    </a:p>
                  </a:txBody>
                  <a:tcPr marL="66462" marR="8792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13.8%</a:t>
                      </a:r>
                    </a:p>
                  </a:txBody>
                  <a:tcPr marL="8792" marR="66462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69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50</a:t>
                      </a:r>
                      <a:r>
                        <a:rPr lang="ko-KR" alt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대 이상</a:t>
                      </a:r>
                    </a:p>
                  </a:txBody>
                  <a:tcPr marL="66462" marR="8792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17.5%</a:t>
                      </a:r>
                    </a:p>
                  </a:txBody>
                  <a:tcPr marL="8792" marR="66462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2" name="표 101"/>
          <p:cNvGraphicFramePr>
            <a:graphicFrameLocks noGrp="1"/>
          </p:cNvGraphicFramePr>
          <p:nvPr>
            <p:extLst/>
          </p:nvPr>
        </p:nvGraphicFramePr>
        <p:xfrm>
          <a:off x="7713570" y="2883639"/>
          <a:ext cx="1487903" cy="952146"/>
        </p:xfrm>
        <a:graphic>
          <a:graphicData uri="http://schemas.openxmlformats.org/drawingml/2006/table">
            <a:tbl>
              <a:tblPr/>
              <a:tblGrid>
                <a:gridCol w="966237"/>
                <a:gridCol w="521666"/>
              </a:tblGrid>
              <a:tr h="1586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멤버십 카드발급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66462" marR="8792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105.3%</a:t>
                      </a:r>
                    </a:p>
                  </a:txBody>
                  <a:tcPr marL="8792" marR="66462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6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데이터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선물하기</a:t>
                      </a:r>
                    </a:p>
                  </a:txBody>
                  <a:tcPr marL="66462" marR="8792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86.1%</a:t>
                      </a:r>
                    </a:p>
                  </a:txBody>
                  <a:tcPr marL="8792" marR="66462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6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요금제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변경</a:t>
                      </a:r>
                    </a:p>
                  </a:txBody>
                  <a:tcPr marL="66462" marR="8792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34.9%</a:t>
                      </a:r>
                    </a:p>
                  </a:txBody>
                  <a:tcPr marL="8792" marR="66462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6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납부방법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변경</a:t>
                      </a:r>
                    </a:p>
                  </a:txBody>
                  <a:tcPr marL="66462" marR="8792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32.2%</a:t>
                      </a:r>
                    </a:p>
                  </a:txBody>
                  <a:tcPr marL="8792" marR="66462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6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부가서비스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신청</a:t>
                      </a:r>
                    </a:p>
                  </a:txBody>
                  <a:tcPr marL="66462" marR="8792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30.6%</a:t>
                      </a:r>
                    </a:p>
                  </a:txBody>
                  <a:tcPr marL="8792" marR="66462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6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소액결제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결제설정</a:t>
                      </a:r>
                    </a:p>
                  </a:txBody>
                  <a:tcPr marL="66462" marR="8792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7.6%</a:t>
                      </a:r>
                    </a:p>
                  </a:txBody>
                  <a:tcPr marL="8792" marR="66462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3" name="직사각형 102"/>
          <p:cNvSpPr/>
          <p:nvPr/>
        </p:nvSpPr>
        <p:spPr>
          <a:xfrm>
            <a:off x="6639449" y="1658406"/>
            <a:ext cx="926961" cy="2177379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cxnSp>
        <p:nvCxnSpPr>
          <p:cNvPr id="104" name="직선 연결선 103"/>
          <p:cNvCxnSpPr/>
          <p:nvPr/>
        </p:nvCxnSpPr>
        <p:spPr>
          <a:xfrm>
            <a:off x="184639" y="3974148"/>
            <a:ext cx="877472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/>
          <p:cNvSpPr/>
          <p:nvPr/>
        </p:nvSpPr>
        <p:spPr>
          <a:xfrm>
            <a:off x="7048151" y="1812590"/>
            <a:ext cx="63081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b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395</a:t>
            </a:r>
            <a:r>
              <a:rPr lang="ko-KR" altLang="en-US" sz="900" b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만</a:t>
            </a:r>
            <a:endParaRPr lang="ko-KR" altLang="en-US" sz="900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7048151" y="2402576"/>
            <a:ext cx="63081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272</a:t>
            </a:r>
            <a:r>
              <a:rPr lang="ko-KR" altLang="en-US" sz="9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만</a:t>
            </a:r>
            <a:endParaRPr lang="ko-KR" altLang="en-US" sz="900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07" name="TextBox 109"/>
          <p:cNvSpPr txBox="1">
            <a:spLocks noChangeArrowheads="1"/>
          </p:cNvSpPr>
          <p:nvPr/>
        </p:nvSpPr>
        <p:spPr bwMode="auto">
          <a:xfrm>
            <a:off x="6722481" y="3026559"/>
            <a:ext cx="781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spcBef>
                <a:spcPts val="600"/>
              </a:spcBef>
              <a:buFont typeface="Wingdings" panose="05000000000000000000" pitchFamily="2" charset="2"/>
              <a:buChar char="§"/>
              <a:defRPr sz="1100"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pPr marL="0" indent="0">
              <a:buNone/>
            </a:pPr>
            <a:r>
              <a:rPr lang="ko-KR" altLang="en-US" sz="800" b="1" smtClean="0">
                <a:solidFill>
                  <a:srgbClr val="0000FF"/>
                </a:solidFill>
                <a:sym typeface="Wingdings" panose="05000000000000000000" pitchFamily="2" charset="2"/>
              </a:rPr>
              <a:t>     챗봇오픈</a:t>
            </a:r>
            <a:r>
              <a:rPr lang="en-US" altLang="ko-KR" sz="800" b="1" dirty="0" smtClean="0">
                <a:solidFill>
                  <a:srgbClr val="0000FF"/>
                </a:solidFill>
                <a:sym typeface="Wingdings" panose="05000000000000000000" pitchFamily="2" charset="2"/>
              </a:rPr>
              <a:t/>
            </a:r>
            <a:br>
              <a:rPr lang="en-US" altLang="ko-KR" sz="800" b="1" dirty="0" smtClean="0">
                <a:solidFill>
                  <a:srgbClr val="0000FF"/>
                </a:solidFill>
                <a:sym typeface="Wingdings" panose="05000000000000000000" pitchFamily="2" charset="2"/>
              </a:rPr>
            </a:br>
            <a:r>
              <a:rPr lang="ko-KR" altLang="en-US" sz="800" b="1" dirty="0" smtClean="0">
                <a:solidFill>
                  <a:srgbClr val="0000FF"/>
                </a:solidFill>
                <a:sym typeface="Wingdings" panose="05000000000000000000" pitchFamily="2" charset="2"/>
              </a:rPr>
              <a:t>▼  </a:t>
            </a:r>
            <a:r>
              <a:rPr lang="en-US" altLang="ko-KR" sz="800" dirty="0" smtClean="0">
                <a:solidFill>
                  <a:srgbClr val="0000FF"/>
                </a:solidFill>
                <a:sym typeface="Wingdings" panose="05000000000000000000" pitchFamily="2" charset="2"/>
              </a:rPr>
              <a:t>(6/30)</a:t>
            </a:r>
            <a:endParaRPr lang="en-US" altLang="ko-KR" sz="800" dirty="0">
              <a:solidFill>
                <a:srgbClr val="0000FF"/>
              </a:solidFill>
              <a:sym typeface="Wingdings" panose="05000000000000000000" pitchFamily="2" charset="2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6566068" y="3523442"/>
            <a:ext cx="382051" cy="207749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>
              <a:lnSpc>
                <a:spcPts val="900"/>
              </a:lnSpc>
            </a:pPr>
            <a:r>
              <a:rPr lang="en-US" altLang="ko-KR" sz="9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6</a:t>
            </a:r>
            <a:r>
              <a:rPr lang="ko-KR" altLang="en-US" sz="9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월</a:t>
            </a:r>
            <a:endParaRPr lang="ko-KR" altLang="en-US" sz="9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6806885" y="3523442"/>
            <a:ext cx="382051" cy="207749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>
              <a:lnSpc>
                <a:spcPts val="900"/>
              </a:lnSpc>
            </a:pPr>
            <a:r>
              <a:rPr lang="en-US" altLang="ko-KR" sz="9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7</a:t>
            </a:r>
            <a:r>
              <a:rPr lang="ko-KR" altLang="en-US" sz="9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월</a:t>
            </a:r>
            <a:endParaRPr lang="ko-KR" altLang="en-US" sz="9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cxnSp>
        <p:nvCxnSpPr>
          <p:cNvPr id="110" name="직선 연결선 109"/>
          <p:cNvCxnSpPr/>
          <p:nvPr/>
        </p:nvCxnSpPr>
        <p:spPr>
          <a:xfrm>
            <a:off x="6873939" y="3443950"/>
            <a:ext cx="0" cy="7200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7114756" y="3443950"/>
            <a:ext cx="0" cy="7200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2" name="표 111"/>
          <p:cNvGraphicFramePr>
            <a:graphicFrameLocks noGrp="1"/>
          </p:cNvGraphicFramePr>
          <p:nvPr>
            <p:extLst/>
          </p:nvPr>
        </p:nvGraphicFramePr>
        <p:xfrm>
          <a:off x="4970814" y="4106674"/>
          <a:ext cx="4230659" cy="2011557"/>
        </p:xfrm>
        <a:graphic>
          <a:graphicData uri="http://schemas.openxmlformats.org/drawingml/2006/table">
            <a:tbl>
              <a:tblPr/>
              <a:tblGrid>
                <a:gridCol w="141022"/>
                <a:gridCol w="799011"/>
                <a:gridCol w="579795"/>
                <a:gridCol w="579795"/>
                <a:gridCol w="579795"/>
                <a:gridCol w="1551241"/>
              </a:tblGrid>
              <a:tr h="21596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답변 유형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전반적 만족도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고객 주요의견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15964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답변정확성</a:t>
                      </a: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상담사</a:t>
                      </a:r>
                      <a:r>
                        <a:rPr lang="en-US" altLang="ko-KR" sz="900" b="1" i="0" u="none" strike="noStrike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/>
                      </a:r>
                      <a:br>
                        <a:rPr lang="en-US" altLang="ko-KR" sz="900" b="1" i="0" u="none" strike="noStrike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</a:br>
                      <a:r>
                        <a:rPr lang="ko-KR" altLang="en-US" sz="900" b="1" i="0" u="none" strike="noStrike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대체</a:t>
                      </a:r>
                      <a:endParaRPr lang="ko-KR" altLang="en-US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59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대체로 만족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66462" marR="8792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78.6%</a:t>
                      </a:r>
                    </a:p>
                  </a:txBody>
                  <a:tcPr marL="8792" marR="66462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82.0%</a:t>
                      </a:r>
                    </a:p>
                  </a:txBody>
                  <a:tcPr marL="8792" marR="66462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69.5%</a:t>
                      </a:r>
                    </a:p>
                  </a:txBody>
                  <a:tcPr marL="8792" marR="66462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179388" indent="-8890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24</a:t>
                      </a:r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시간 이용 가능</a:t>
                      </a:r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marL="179388" indent="-8890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기존 검색기능보다 편리함</a:t>
                      </a:r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marL="179388" indent="-8890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시간이 절약됨</a:t>
                      </a:r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marL="179388" indent="-8890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처음엔 어색했지만 </a:t>
                      </a:r>
                      <a:r>
                        <a:rPr lang="ko-KR" altLang="en-US" sz="9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쓰다보니</a:t>
                      </a:r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/>
                      </a:r>
                      <a:b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</a:br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편리함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96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8792" marR="8792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매우만족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66462" marR="8792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14.6%</a:t>
                      </a:r>
                    </a:p>
                  </a:txBody>
                  <a:tcPr marL="8792" marR="66462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20.5%</a:t>
                      </a:r>
                    </a:p>
                  </a:txBody>
                  <a:tcPr marL="8792" marR="66462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14.5%</a:t>
                      </a:r>
                    </a:p>
                  </a:txBody>
                  <a:tcPr marL="8792" marR="66462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596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8792" marR="8792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만족</a:t>
                      </a:r>
                    </a:p>
                  </a:txBody>
                  <a:tcPr marL="66462" marR="8792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23.9%</a:t>
                      </a:r>
                    </a:p>
                  </a:txBody>
                  <a:tcPr marL="8792" marR="66462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28.4%</a:t>
                      </a:r>
                    </a:p>
                  </a:txBody>
                  <a:tcPr marL="8792" marR="66462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20.5%</a:t>
                      </a:r>
                    </a:p>
                  </a:txBody>
                  <a:tcPr marL="8792" marR="66462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596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8792" marR="8792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보통</a:t>
                      </a:r>
                    </a:p>
                  </a:txBody>
                  <a:tcPr marL="66462" marR="8792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40.1%</a:t>
                      </a:r>
                    </a:p>
                  </a:txBody>
                  <a:tcPr marL="8792" marR="66462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33.1%</a:t>
                      </a:r>
                    </a:p>
                  </a:txBody>
                  <a:tcPr marL="8792" marR="66462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34.5%</a:t>
                      </a:r>
                    </a:p>
                  </a:txBody>
                  <a:tcPr marL="8792" marR="66462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596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개선요청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66462" marR="8792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18.0%</a:t>
                      </a:r>
                    </a:p>
                  </a:txBody>
                  <a:tcPr marL="8792" marR="66462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18.0%</a:t>
                      </a:r>
                      <a:endParaRPr lang="en-US" altLang="ko-KR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8792" marR="66462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21.4%</a:t>
                      </a:r>
                    </a:p>
                  </a:txBody>
                  <a:tcPr marL="8792" marR="66462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179388" indent="-8890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섬세한 답변이 필요함</a:t>
                      </a:r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marL="179388" indent="-8890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편안하고 부드러운 상담 기대</a:t>
                      </a:r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marL="179388" indent="-8890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큰 글씨로 표기 요청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8792" marR="8792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96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8792" marR="8792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단순요청</a:t>
                      </a:r>
                    </a:p>
                  </a:txBody>
                  <a:tcPr marL="66462" marR="8792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11.9%</a:t>
                      </a:r>
                    </a:p>
                  </a:txBody>
                  <a:tcPr marL="8792" marR="66462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9.5%</a:t>
                      </a:r>
                    </a:p>
                  </a:txBody>
                  <a:tcPr marL="8792" marR="66462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18.3%</a:t>
                      </a:r>
                    </a:p>
                  </a:txBody>
                  <a:tcPr marL="8792" marR="66462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596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8792" marR="8792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적극개선요청</a:t>
                      </a:r>
                    </a:p>
                  </a:txBody>
                  <a:tcPr marL="66462" marR="8792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9.6%</a:t>
                      </a:r>
                    </a:p>
                  </a:txBody>
                  <a:tcPr marL="8792" marR="66462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8.5%</a:t>
                      </a:r>
                    </a:p>
                  </a:txBody>
                  <a:tcPr marL="8792" marR="66462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12.2%</a:t>
                      </a:r>
                    </a:p>
                  </a:txBody>
                  <a:tcPr marL="8792" marR="66462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325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5200" y="111458"/>
            <a:ext cx="5462576" cy="276999"/>
          </a:xfrm>
        </p:spPr>
        <p:txBody>
          <a:bodyPr/>
          <a:lstStyle/>
          <a:p>
            <a:r>
              <a:rPr lang="ko-KR" altLang="en-US"/>
              <a:t>고객사 </a:t>
            </a:r>
            <a:r>
              <a:rPr lang="en-US" altLang="ko-KR"/>
              <a:t>Native App.</a:t>
            </a:r>
            <a:r>
              <a:rPr lang="ko-KR" altLang="en-US"/>
              <a:t>을 활용한 통신사 적용</a:t>
            </a:r>
            <a:r>
              <a:rPr lang="en-US" altLang="ko-KR"/>
              <a:t> </a:t>
            </a:r>
            <a:r>
              <a:rPr lang="ko-KR" altLang="en-US"/>
              <a:t>효과 </a:t>
            </a:r>
            <a:r>
              <a:rPr lang="en-US" altLang="ko-KR" smtClean="0"/>
              <a:t>(3/3)</a:t>
            </a:r>
            <a:endParaRPr lang="ko-KR" altLang="en-US" dirty="0"/>
          </a:p>
        </p:txBody>
      </p:sp>
      <p:sp>
        <p:nvSpPr>
          <p:cNvPr id="46" name="Text Box 3"/>
          <p:cNvSpPr txBox="1">
            <a:spLocks noChangeArrowheads="1"/>
          </p:cNvSpPr>
          <p:nvPr/>
        </p:nvSpPr>
        <p:spPr bwMode="auto">
          <a:xfrm>
            <a:off x="228161" y="839585"/>
            <a:ext cx="5545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023938" fontAlgn="base">
              <a:spcBef>
                <a:spcPct val="0"/>
              </a:spcBef>
              <a:spcAft>
                <a:spcPct val="0"/>
              </a:spcAft>
              <a:buSzPct val="120000"/>
              <a:defRPr/>
            </a:pPr>
            <a:r>
              <a:rPr lang="ko-KR" altLang="en-US" b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감성분석을 통한 동일 의도에 대한 다른 답변 제공하고 있음</a:t>
            </a:r>
            <a:endParaRPr lang="ko-KR" altLang="en-US" b="1" dirty="0">
              <a:latin typeface="LG스마트체 Regular" panose="020B0600000101010101" pitchFamily="50" charset="-127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3944888" y="1458413"/>
            <a:ext cx="5558844" cy="4372989"/>
            <a:chOff x="564083" y="1458413"/>
            <a:chExt cx="6077302" cy="4780846"/>
          </a:xfrm>
        </p:grpSpPr>
        <p:pic>
          <p:nvPicPr>
            <p:cNvPr id="48" name="그림 47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564083" y="1458413"/>
              <a:ext cx="2799327" cy="4780846"/>
            </a:xfrm>
            <a:prstGeom prst="rect">
              <a:avLst/>
            </a:prstGeom>
          </p:spPr>
        </p:pic>
        <p:grpSp>
          <p:nvGrpSpPr>
            <p:cNvPr id="49" name="그룹 48"/>
            <p:cNvGrpSpPr/>
            <p:nvPr/>
          </p:nvGrpSpPr>
          <p:grpSpPr>
            <a:xfrm>
              <a:off x="3842058" y="1458413"/>
              <a:ext cx="2799327" cy="4780846"/>
              <a:chOff x="0" y="0"/>
              <a:chExt cx="5092700" cy="8697595"/>
            </a:xfrm>
          </p:grpSpPr>
          <p:pic>
            <p:nvPicPr>
              <p:cNvPr id="50" name="그림 4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5092700" cy="8697595"/>
              </a:xfrm>
              <a:prstGeom prst="rect">
                <a:avLst/>
              </a:prstGeom>
            </p:spPr>
          </p:pic>
          <p:pic>
            <p:nvPicPr>
              <p:cNvPr id="51" name="그림 50"/>
              <p:cNvPicPr/>
              <p:nvPr/>
            </p:nvPicPr>
            <p:blipFill rotWithShape="1">
              <a:blip r:embed="rId3"/>
              <a:srcRect t="28243" b="9699"/>
              <a:stretch/>
            </p:blipFill>
            <p:spPr>
              <a:xfrm>
                <a:off x="0" y="818197"/>
                <a:ext cx="5092700" cy="5397500"/>
              </a:xfrm>
              <a:prstGeom prst="rect">
                <a:avLst/>
              </a:prstGeom>
            </p:spPr>
          </p:pic>
          <p:sp>
            <p:nvSpPr>
              <p:cNvPr id="52" name="직사각형 51"/>
              <p:cNvSpPr/>
              <p:nvPr/>
            </p:nvSpPr>
            <p:spPr>
              <a:xfrm>
                <a:off x="0" y="6215697"/>
                <a:ext cx="5092700" cy="1739900"/>
              </a:xfrm>
              <a:prstGeom prst="rect">
                <a:avLst/>
              </a:prstGeom>
              <a:solidFill>
                <a:srgbClr val="EFEF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4569882" y="5593397"/>
                <a:ext cx="522817" cy="1739900"/>
              </a:xfrm>
              <a:prstGeom prst="rect">
                <a:avLst/>
              </a:prstGeom>
              <a:solidFill>
                <a:srgbClr val="EFEF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54" name="Text Box 3"/>
          <p:cNvSpPr txBox="1">
            <a:spLocks noChangeArrowheads="1"/>
          </p:cNvSpPr>
          <p:nvPr/>
        </p:nvSpPr>
        <p:spPr bwMode="auto">
          <a:xfrm>
            <a:off x="4607983" y="5925554"/>
            <a:ext cx="130516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023938" fontAlgn="base">
              <a:spcBef>
                <a:spcPct val="0"/>
              </a:spcBef>
              <a:spcAft>
                <a:spcPct val="0"/>
              </a:spcAft>
              <a:buSzPct val="120000"/>
              <a:defRPr/>
            </a:pPr>
            <a:r>
              <a:rPr lang="en-US" altLang="ko-KR" sz="1600" b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&lt;</a:t>
            </a:r>
            <a:r>
              <a:rPr lang="ko-KR" altLang="en-US" sz="1600" b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감성 </a:t>
            </a:r>
            <a:r>
              <a:rPr lang="en-US" altLang="ko-KR" sz="1600" b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: </a:t>
            </a:r>
            <a:r>
              <a:rPr lang="ko-KR" altLang="en-US" sz="1600" b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중립</a:t>
            </a:r>
            <a:r>
              <a:rPr lang="en-US" altLang="ko-KR" sz="1600" b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&gt;</a:t>
            </a:r>
            <a:endParaRPr lang="ko-KR" altLang="en-US" sz="1600" b="1" dirty="0">
              <a:latin typeface="LG스마트체 Regular" panose="020B0600000101010101" pitchFamily="50" charset="-127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5" name="Text Box 3"/>
          <p:cNvSpPr txBox="1">
            <a:spLocks noChangeArrowheads="1"/>
          </p:cNvSpPr>
          <p:nvPr/>
        </p:nvSpPr>
        <p:spPr bwMode="auto">
          <a:xfrm>
            <a:off x="7570891" y="5925554"/>
            <a:ext cx="130516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023938" fontAlgn="base">
              <a:spcBef>
                <a:spcPct val="0"/>
              </a:spcBef>
              <a:spcAft>
                <a:spcPct val="0"/>
              </a:spcAft>
              <a:buSzPct val="120000"/>
              <a:defRPr/>
            </a:pPr>
            <a:r>
              <a:rPr lang="en-US" altLang="ko-KR" sz="1600" b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&lt;</a:t>
            </a:r>
            <a:r>
              <a:rPr lang="ko-KR" altLang="en-US" sz="1600" b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감성 </a:t>
            </a:r>
            <a:r>
              <a:rPr lang="en-US" altLang="ko-KR" sz="1600" b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: </a:t>
            </a:r>
            <a:r>
              <a:rPr lang="ko-KR" altLang="en-US" sz="1600" b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부정</a:t>
            </a:r>
            <a:r>
              <a:rPr lang="en-US" altLang="ko-KR" sz="1600" b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&gt;</a:t>
            </a:r>
            <a:endParaRPr lang="ko-KR" altLang="en-US" sz="1600" b="1" dirty="0">
              <a:latin typeface="LG스마트체 Regular" panose="020B0600000101010101" pitchFamily="50" charset="-127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6" name="Text Box 3"/>
          <p:cNvSpPr txBox="1">
            <a:spLocks noChangeArrowheads="1"/>
          </p:cNvSpPr>
          <p:nvPr/>
        </p:nvSpPr>
        <p:spPr bwMode="auto">
          <a:xfrm>
            <a:off x="254620" y="1657008"/>
            <a:ext cx="3618259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1023938" fontAlgn="base">
              <a:spcBef>
                <a:spcPct val="0"/>
              </a:spcBef>
              <a:spcAft>
                <a:spcPct val="0"/>
              </a:spcAft>
              <a:buSzPct val="120000"/>
              <a:defRPr/>
            </a:pPr>
            <a:r>
              <a:rPr lang="ko-KR" altLang="en-US" sz="160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같은 </a:t>
            </a:r>
            <a:r>
              <a:rPr lang="en-US" altLang="ko-KR" sz="160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“</a:t>
            </a:r>
            <a:r>
              <a:rPr lang="ko-KR" altLang="en-US" sz="160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요금조회</a:t>
            </a:r>
            <a:r>
              <a:rPr lang="en-US" altLang="ko-KR" sz="160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”</a:t>
            </a:r>
            <a:r>
              <a:rPr lang="ko-KR" altLang="en-US" sz="160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라는 의도라도</a:t>
            </a:r>
            <a:endParaRPr lang="en-US" altLang="ko-KR" sz="160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defTabSz="1023938" fontAlgn="base">
              <a:spcBef>
                <a:spcPct val="0"/>
              </a:spcBef>
              <a:spcAft>
                <a:spcPct val="0"/>
              </a:spcAft>
              <a:buSzPct val="120000"/>
              <a:defRPr/>
            </a:pPr>
            <a:endParaRPr lang="en-US" altLang="ko-KR" sz="160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defTabSz="1023938" fontAlgn="base">
              <a:spcBef>
                <a:spcPct val="0"/>
              </a:spcBef>
              <a:spcAft>
                <a:spcPct val="0"/>
              </a:spcAft>
              <a:buSzPct val="120000"/>
              <a:defRPr/>
            </a:pPr>
            <a:r>
              <a:rPr lang="ko-KR" altLang="en-US" sz="160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부정일때는 미안해 하는 표현이 담기도록 답변 제공</a:t>
            </a:r>
            <a:endParaRPr lang="ko-KR" altLang="en-US" sz="1600" dirty="0">
              <a:latin typeface="LG스마트체 Regular" panose="020B0600000101010101" pitchFamily="50" charset="-127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4664967" y="1565276"/>
            <a:ext cx="231047" cy="216024"/>
          </a:xfrm>
          <a:prstGeom prst="rect">
            <a:avLst/>
          </a:prstGeom>
          <a:gradFill flip="none" rotWithShape="1">
            <a:gsLst>
              <a:gs pos="0">
                <a:srgbClr val="AD52DC"/>
              </a:gs>
              <a:gs pos="100000">
                <a:srgbClr val="B753D8"/>
              </a:gs>
            </a:gsLst>
            <a:lin ang="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7666940" y="1559611"/>
            <a:ext cx="225688" cy="216024"/>
          </a:xfrm>
          <a:prstGeom prst="rect">
            <a:avLst/>
          </a:prstGeom>
          <a:gradFill flip="none" rotWithShape="1">
            <a:gsLst>
              <a:gs pos="0">
                <a:srgbClr val="AD52DC"/>
              </a:gs>
              <a:gs pos="100000">
                <a:srgbClr val="B753D8"/>
              </a:gs>
            </a:gsLst>
            <a:lin ang="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46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테마 1">
  <a:themeElements>
    <a:clrScheme name="13_전략마케팅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DDDDDD"/>
      </a:accent1>
      <a:accent2>
        <a:srgbClr val="0000F2"/>
      </a:accent2>
      <a:accent3>
        <a:srgbClr val="FFFFFF"/>
      </a:accent3>
      <a:accent4>
        <a:srgbClr val="000000"/>
      </a:accent4>
      <a:accent5>
        <a:srgbClr val="EBEBEB"/>
      </a:accent5>
      <a:accent6>
        <a:srgbClr val="0000DB"/>
      </a:accent6>
      <a:hlink>
        <a:srgbClr val="CC0000"/>
      </a:hlink>
      <a:folHlink>
        <a:srgbClr val="0080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300" dirty="0" smtClean="0">
            <a:latin typeface="LG스마트체 Regular" panose="020B0600000101010101" pitchFamily="50" charset="-127"/>
            <a:ea typeface="LG스마트체 Regular" panose="020B0600000101010101" pitchFamily="50" charset="-127"/>
          </a:defRPr>
        </a:defPPr>
      </a:lstStyle>
    </a:txDef>
  </a:objectDefaults>
  <a:extraClrSchemeLst>
    <a:extraClrScheme>
      <a:clrScheme name="13_전략마케팅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3_전략마케팅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3_전략마케팅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3_전략마케팅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3_전략마케팅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3_전략마케팅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3_전략마케팅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3_전략마케팅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3_전략마케팅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3_전략마케팅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3_전략마케팅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3_전략마케팅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3_전략마케팅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DDDD"/>
        </a:accent1>
        <a:accent2>
          <a:srgbClr val="0000F2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0000DB"/>
        </a:accent6>
        <a:hlink>
          <a:srgbClr val="CC0000"/>
        </a:hlink>
        <a:folHlink>
          <a:srgbClr val="008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K테마 1</Template>
  <TotalTime>91829</TotalTime>
  <Words>1328</Words>
  <Application>Microsoft Office PowerPoint</Application>
  <PresentationFormat>A4 용지(210x297mm)</PresentationFormat>
  <Paragraphs>326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1" baseType="lpstr">
      <vt:lpstr>Tahoma</vt:lpstr>
      <vt:lpstr>굴림</vt:lpstr>
      <vt:lpstr>산돌고딕B</vt:lpstr>
      <vt:lpstr>LG스마트체 SemiBold</vt:lpstr>
      <vt:lpstr>LG스마트체 Regular</vt:lpstr>
      <vt:lpstr>돋움</vt:lpstr>
      <vt:lpstr>LG스마트체 Bold</vt:lpstr>
      <vt:lpstr>Wingdings</vt:lpstr>
      <vt:lpstr>Arial</vt:lpstr>
      <vt:lpstr>맑은 고딕</vt:lpstr>
      <vt:lpstr>K테마 1</vt:lpstr>
      <vt:lpstr>대화형 AI 기반 챗봇 플랫폼 서비스</vt:lpstr>
      <vt:lpstr>챗봇이란?</vt:lpstr>
      <vt:lpstr>지능형 챗봇플랫폼, danbee.Ai 개요</vt:lpstr>
      <vt:lpstr>지능형 챗봇플랫폼, danbee.Ai 특징</vt:lpstr>
      <vt:lpstr>danbee.Ai로 구현 가능한 지능형챗봇 서비스</vt:lpstr>
      <vt:lpstr>고객사 Native App.을 활용한 통신사 적용 사례</vt:lpstr>
      <vt:lpstr>고객사 Native App.을 활용한 통신사 적용 효과 (1/3)</vt:lpstr>
      <vt:lpstr>고객사 Native App.을 활용한 통신사 적용 효과 (2/3)</vt:lpstr>
      <vt:lpstr>고객사 Native App.을 활용한 통신사 적용 효과 (3/3)</vt:lpstr>
      <vt:lpstr>danbee.Ai의 특장점 1/4</vt:lpstr>
      <vt:lpstr>danbee.Ai의 특장점 2/4</vt:lpstr>
      <vt:lpstr>danbee.Ai의 특장점 3/4</vt:lpstr>
      <vt:lpstr>danbee.Ai의 특장점 4/4</vt:lpstr>
      <vt:lpstr>서비스 구성도 예시</vt:lpstr>
      <vt:lpstr>LG U+ 상담 챗봇 (Web)</vt:lpstr>
      <vt:lpstr>서버 Health 알림 챗봇, 친절한 마이크 (Line/Slack)</vt:lpstr>
      <vt:lpstr>Line 채널을 활용한 손보사 데모 예시 (1/2)</vt:lpstr>
      <vt:lpstr>Line 채널을 활용한 손보사 데모 예시 (2/2)</vt:lpstr>
      <vt:lpstr>Web UI를 활용한 이커머스 데모 예시</vt:lpstr>
      <vt:lpstr>PowerPoint 프레젠테이션</vt:lpstr>
    </vt:vector>
  </TitlesOfParts>
  <Company>lgcns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67213</dc:creator>
  <cp:lastModifiedBy>서문길 과장 UX팀 (moonkil@lgcns.com, 010-2561-2683)</cp:lastModifiedBy>
  <cp:revision>3567</cp:revision>
  <cp:lastPrinted>2017-02-23T04:26:26Z</cp:lastPrinted>
  <dcterms:created xsi:type="dcterms:W3CDTF">2011-10-18T02:14:38Z</dcterms:created>
  <dcterms:modified xsi:type="dcterms:W3CDTF">2018-01-05T04:12:56Z</dcterms:modified>
</cp:coreProperties>
</file>